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2"/>
  </p:notesMasterIdLst>
  <p:sldIdLst>
    <p:sldId id="313" r:id="rId2"/>
    <p:sldId id="256" r:id="rId3"/>
    <p:sldId id="257" r:id="rId4"/>
    <p:sldId id="259" r:id="rId5"/>
    <p:sldId id="258" r:id="rId6"/>
    <p:sldId id="269" r:id="rId7"/>
    <p:sldId id="260" r:id="rId8"/>
    <p:sldId id="261" r:id="rId9"/>
    <p:sldId id="262" r:id="rId10"/>
    <p:sldId id="263" r:id="rId11"/>
    <p:sldId id="264" r:id="rId12"/>
    <p:sldId id="265" r:id="rId13"/>
    <p:sldId id="266" r:id="rId14"/>
    <p:sldId id="270"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0" r:id="rId41"/>
    <p:sldId id="301" r:id="rId42"/>
    <p:sldId id="302" r:id="rId43"/>
    <p:sldId id="303" r:id="rId44"/>
    <p:sldId id="304" r:id="rId45"/>
    <p:sldId id="305" r:id="rId46"/>
    <p:sldId id="306" r:id="rId47"/>
    <p:sldId id="307" r:id="rId48"/>
    <p:sldId id="308" r:id="rId49"/>
    <p:sldId id="309" r:id="rId50"/>
    <p:sldId id="315" r:id="rId51"/>
    <p:sldId id="310" r:id="rId52"/>
    <p:sldId id="311" r:id="rId53"/>
    <p:sldId id="312" r:id="rId54"/>
    <p:sldId id="268" r:id="rId55"/>
    <p:sldId id="295" r:id="rId56"/>
    <p:sldId id="296" r:id="rId57"/>
    <p:sldId id="297" r:id="rId58"/>
    <p:sldId id="298" r:id="rId59"/>
    <p:sldId id="299" r:id="rId60"/>
    <p:sldId id="31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DCA23-7548-4578-867B-7007A17BFF10}" type="datetimeFigureOut">
              <a:rPr lang="en-US" smtClean="0"/>
              <a:pPr/>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88DAE-B22E-4CC5-A670-DF4863D44BE2}" type="slidenum">
              <a:rPr lang="en-US" smtClean="0"/>
              <a:pPr/>
              <a:t>‹#›</a:t>
            </a:fld>
            <a:endParaRPr lang="en-US"/>
          </a:p>
        </p:txBody>
      </p:sp>
    </p:spTree>
    <p:extLst>
      <p:ext uri="{BB962C8B-B14F-4D97-AF65-F5344CB8AC3E}">
        <p14:creationId xmlns:p14="http://schemas.microsoft.com/office/powerpoint/2010/main" val="348915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88DAE-B22E-4CC5-A670-DF4863D44BE2}"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7B9939B-5914-4D68-A643-353E720F8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9939B-5914-4D68-A643-353E720F8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9939B-5914-4D68-A643-353E720F8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7B9939B-5914-4D68-A643-353E720F8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7B9939B-5914-4D68-A643-353E720F809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7B9939B-5914-4D68-A643-353E720F8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7B9939B-5914-4D68-A643-353E720F809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9939B-5914-4D68-A643-353E720F8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9939B-5914-4D68-A643-353E720F8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9939B-5914-4D68-A643-353E720F8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256D8B-357A-43D7-ACEB-F3130BE9A0B3}"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7B9939B-5914-4D68-A643-353E720F809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256D8B-357A-43D7-ACEB-F3130BE9A0B3}" type="datetimeFigureOut">
              <a:rPr lang="en-US" smtClean="0"/>
              <a:pPr/>
              <a:t>12/19/2013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7B9939B-5914-4D68-A643-353E720F809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371600" y="461963"/>
            <a:ext cx="7772400" cy="1449387"/>
          </a:xfrm>
        </p:spPr>
        <p:txBody>
          <a:bodyPr>
            <a:normAutofit fontScale="90000"/>
          </a:bodyPr>
          <a:lstStyle/>
          <a:p>
            <a:pPr algn="l"/>
            <a:r>
              <a:rPr lang="en-US" sz="6000" dirty="0" smtClean="0">
                <a:solidFill>
                  <a:srgbClr val="171AA9"/>
                </a:solidFill>
                <a:effectLst>
                  <a:outerShdw blurRad="38100" dist="38100" dir="2700000" algn="tl">
                    <a:srgbClr val="000000">
                      <a:alpha val="43137"/>
                    </a:srgbClr>
                  </a:outerShdw>
                </a:effectLst>
                <a:latin typeface="Aharoni" pitchFamily="2" charset="-79"/>
                <a:cs typeface="Aharoni" pitchFamily="2" charset="-79"/>
              </a:rPr>
              <a:t>Darshan</a:t>
            </a:r>
            <a:r>
              <a:rPr lang="en-US" dirty="0" smtClean="0">
                <a:solidFill>
                  <a:srgbClr val="171AA9"/>
                </a:solidFill>
              </a:rPr>
              <a:t> </a:t>
            </a:r>
            <a:r>
              <a:rPr lang="en-US" sz="4000" dirty="0" smtClean="0">
                <a:solidFill>
                  <a:srgbClr val="171AA9"/>
                </a:solidFill>
              </a:rPr>
              <a:t>Institute of Engineering &amp; Technology, Rajkot</a:t>
            </a:r>
            <a:endParaRPr lang="en-US" sz="4000" dirty="0">
              <a:solidFill>
                <a:srgbClr val="171AA9"/>
              </a:solidFill>
            </a:endParaRPr>
          </a:p>
        </p:txBody>
      </p:sp>
      <p:sp>
        <p:nvSpPr>
          <p:cNvPr id="5" name="Subtitle 4"/>
          <p:cNvSpPr>
            <a:spLocks noGrp="1"/>
          </p:cNvSpPr>
          <p:nvPr>
            <p:ph type="subTitle" idx="4294967295"/>
          </p:nvPr>
        </p:nvSpPr>
        <p:spPr>
          <a:xfrm>
            <a:off x="477982" y="2209800"/>
            <a:ext cx="8077200" cy="104775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ctr"/>
            <a:r>
              <a:rPr lang="en-US" dirty="0" smtClean="0">
                <a:latin typeface="Arial Rounded MT Bold" pitchFamily="34" charset="0"/>
              </a:rPr>
              <a:t>Elements of Mechanical Engineering (2110006)</a:t>
            </a:r>
          </a:p>
          <a:p>
            <a:pPr algn="ctr"/>
            <a:r>
              <a:rPr lang="en-US" dirty="0" smtClean="0">
                <a:latin typeface="Arial Rounded MT Bold" pitchFamily="34" charset="0"/>
              </a:rPr>
              <a:t>Academic Year 2013-14</a:t>
            </a:r>
            <a:endParaRPr lang="en-US" dirty="0">
              <a:latin typeface="Arial Rounded MT Bold" pitchFamily="34" charset="0"/>
            </a:endParaRPr>
          </a:p>
        </p:txBody>
      </p:sp>
      <p:sp>
        <p:nvSpPr>
          <p:cNvPr id="6" name="Subtitle 4"/>
          <p:cNvSpPr txBox="1">
            <a:spLocks/>
          </p:cNvSpPr>
          <p:nvPr/>
        </p:nvSpPr>
        <p:spPr>
          <a:xfrm>
            <a:off x="228600" y="3581400"/>
            <a:ext cx="8305800" cy="3124200"/>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US" sz="2000" dirty="0" smtClean="0"/>
              <a:t>PREPARED BY:			</a:t>
            </a:r>
            <a:r>
              <a:rPr lang="en-US" sz="2000" smtClean="0"/>
              <a:t>	GUIDED </a:t>
            </a:r>
            <a:r>
              <a:rPr lang="en-US" sz="2000" dirty="0" smtClean="0"/>
              <a:t>BY:</a:t>
            </a:r>
          </a:p>
          <a:p>
            <a:pPr algn="l"/>
            <a:r>
              <a:rPr lang="en-US" sz="2000" dirty="0" smtClean="0"/>
              <a:t>SARAVAIYA KISHAN(130540119092)	PROF. TAUFIQ U. LOLADIYA</a:t>
            </a:r>
          </a:p>
          <a:p>
            <a:pPr algn="l"/>
            <a:r>
              <a:rPr lang="en-US" sz="2000" dirty="0" smtClean="0"/>
              <a:t>VIRAL KORINGA(130540119119)</a:t>
            </a:r>
          </a:p>
          <a:p>
            <a:pPr algn="l"/>
            <a:r>
              <a:rPr lang="en-US" sz="2000" dirty="0" smtClean="0"/>
              <a:t>CHOLERA HARSH(130540119020)</a:t>
            </a:r>
          </a:p>
          <a:p>
            <a:pPr algn="l"/>
            <a:r>
              <a:rPr lang="en-US" sz="2000" dirty="0" smtClean="0"/>
              <a:t>AGHARA NITIN (130540119001)</a:t>
            </a:r>
            <a:endParaRPr lang="en-US" sz="2000" dirty="0"/>
          </a:p>
        </p:txBody>
      </p:sp>
      <p:pic>
        <p:nvPicPr>
          <p:cNvPr id="1026" name="Picture 2" descr="C:\Users\staff\Desktop\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2" y="654684"/>
            <a:ext cx="1378215" cy="115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30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normAutofit/>
          </a:bodyPr>
          <a:lstStyle/>
          <a:p>
            <a:r>
              <a:rPr lang="en-US" b="1" dirty="0" smtClean="0"/>
              <a:t>commonly used Refrigerants</a:t>
            </a:r>
            <a:endParaRPr lang="en-US" dirty="0"/>
          </a:p>
        </p:txBody>
      </p:sp>
      <p:sp>
        <p:nvSpPr>
          <p:cNvPr id="3" name="Content Placeholder 2"/>
          <p:cNvSpPr>
            <a:spLocks noGrp="1"/>
          </p:cNvSpPr>
          <p:nvPr>
            <p:ph idx="1"/>
          </p:nvPr>
        </p:nvSpPr>
        <p:spPr>
          <a:xfrm>
            <a:off x="304800" y="1554162"/>
            <a:ext cx="8839200" cy="4525963"/>
          </a:xfrm>
        </p:spPr>
        <p:txBody>
          <a:bodyPr/>
          <a:lstStyle/>
          <a:p>
            <a:r>
              <a:rPr lang="en-US" dirty="0" smtClean="0"/>
              <a:t>NH</a:t>
            </a:r>
            <a:r>
              <a:rPr lang="en-US" baseline="-25000" dirty="0" smtClean="0"/>
              <a:t>3</a:t>
            </a:r>
            <a:r>
              <a:rPr lang="en-US" dirty="0" smtClean="0"/>
              <a:t> (Ammonia)</a:t>
            </a:r>
          </a:p>
          <a:p>
            <a:r>
              <a:rPr lang="en-US" dirty="0" smtClean="0"/>
              <a:t>CO</a:t>
            </a:r>
            <a:r>
              <a:rPr lang="en-US" baseline="-25000" dirty="0" smtClean="0"/>
              <a:t>2</a:t>
            </a:r>
            <a:r>
              <a:rPr lang="en-US" dirty="0" smtClean="0"/>
              <a:t> (Carbon dioxide)</a:t>
            </a:r>
          </a:p>
          <a:p>
            <a:r>
              <a:rPr lang="en-US" dirty="0" smtClean="0"/>
              <a:t>Air</a:t>
            </a:r>
          </a:p>
          <a:p>
            <a:r>
              <a:rPr lang="en-US" dirty="0" smtClean="0"/>
              <a:t>R-11 (</a:t>
            </a:r>
            <a:r>
              <a:rPr lang="en-US" dirty="0" err="1" smtClean="0"/>
              <a:t>Trichloro</a:t>
            </a:r>
            <a:r>
              <a:rPr lang="en-US" dirty="0" smtClean="0"/>
              <a:t> </a:t>
            </a:r>
            <a:r>
              <a:rPr lang="en-US" dirty="0" err="1" smtClean="0"/>
              <a:t>monofluoro</a:t>
            </a:r>
            <a:r>
              <a:rPr lang="en-US" dirty="0" smtClean="0"/>
              <a:t> methane) or Freon-</a:t>
            </a:r>
            <a:r>
              <a:rPr lang="en-US" dirty="0" err="1" smtClean="0"/>
              <a:t>ll</a:t>
            </a:r>
            <a:endParaRPr lang="en-US" dirty="0" smtClean="0"/>
          </a:p>
          <a:p>
            <a:r>
              <a:rPr lang="en-US" dirty="0" smtClean="0"/>
              <a:t>R-12 (</a:t>
            </a:r>
            <a:r>
              <a:rPr lang="en-US" dirty="0" err="1" smtClean="0"/>
              <a:t>Dichlaro</a:t>
            </a:r>
            <a:r>
              <a:rPr lang="en-US" dirty="0" smtClean="0"/>
              <a:t> - </a:t>
            </a:r>
            <a:r>
              <a:rPr lang="en-US" dirty="0" err="1" smtClean="0"/>
              <a:t>difluro</a:t>
            </a:r>
            <a:r>
              <a:rPr lang="en-US" dirty="0" smtClean="0"/>
              <a:t> methane) or Freon -12</a:t>
            </a:r>
          </a:p>
          <a:p>
            <a:r>
              <a:rPr lang="en-US" dirty="0" smtClean="0"/>
              <a:t>R-22 (</a:t>
            </a:r>
            <a:r>
              <a:rPr lang="en-US" dirty="0" err="1" smtClean="0"/>
              <a:t>Monochloro</a:t>
            </a:r>
            <a:r>
              <a:rPr lang="en-US" dirty="0" smtClean="0"/>
              <a:t> - </a:t>
            </a:r>
            <a:r>
              <a:rPr lang="en-US" dirty="0" err="1" smtClean="0"/>
              <a:t>ditiuro</a:t>
            </a:r>
            <a:r>
              <a:rPr lang="en-US" dirty="0" smtClean="0"/>
              <a:t> methane) or Freon -22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Refrigeration effect</a:t>
            </a:r>
            <a:endParaRPr lang="en-US" dirty="0"/>
          </a:p>
        </p:txBody>
      </p:sp>
      <p:sp>
        <p:nvSpPr>
          <p:cNvPr id="3" name="Content Placeholder 2"/>
          <p:cNvSpPr>
            <a:spLocks noGrp="1"/>
          </p:cNvSpPr>
          <p:nvPr>
            <p:ph idx="1"/>
          </p:nvPr>
        </p:nvSpPr>
        <p:spPr/>
        <p:txBody>
          <a:bodyPr/>
          <a:lstStyle/>
          <a:p>
            <a:pPr algn="just"/>
            <a:r>
              <a:rPr lang="en-US" dirty="0" smtClean="0"/>
              <a:t>It is define as the amount of heat absorbed by refrigerant from the space to be cooled. </a:t>
            </a:r>
          </a:p>
          <a:p>
            <a:pPr algn="just"/>
            <a:r>
              <a:rPr lang="en-US" dirty="0" smtClean="0"/>
              <a:t>The capacity of refrigeration system is expressed in tons of refrigeration which is called a unit of refrigeration.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of refrigeration</a:t>
            </a:r>
            <a:endParaRPr lang="en-US" dirty="0"/>
          </a:p>
        </p:txBody>
      </p:sp>
      <p:sp>
        <p:nvSpPr>
          <p:cNvPr id="3" name="Content Placeholder 2"/>
          <p:cNvSpPr>
            <a:spLocks noGrp="1"/>
          </p:cNvSpPr>
          <p:nvPr>
            <p:ph idx="1"/>
          </p:nvPr>
        </p:nvSpPr>
        <p:spPr/>
        <p:txBody>
          <a:bodyPr/>
          <a:lstStyle/>
          <a:p>
            <a:r>
              <a:rPr lang="en-US" b="1" dirty="0" smtClean="0"/>
              <a:t>Ton of Refrigeration</a:t>
            </a:r>
          </a:p>
          <a:p>
            <a:r>
              <a:rPr lang="en-US" dirty="0" smtClean="0"/>
              <a:t>It is defined as "refrigerating effect produced by melting of 1 ton of ice from and at 0°C in 24 hours." </a:t>
            </a:r>
          </a:p>
          <a:p>
            <a:r>
              <a:rPr lang="en-US" dirty="0" smtClean="0"/>
              <a:t>Amount of heat required to be removed in order to form one ton of ice in 24 hours from water at temperature 0 </a:t>
            </a:r>
            <a:r>
              <a:rPr lang="en-US" baseline="30000" dirty="0" smtClean="0"/>
              <a:t>0</a:t>
            </a:r>
            <a:r>
              <a:rPr lang="en-US" dirty="0" smtClean="0"/>
              <a:t>C.</a:t>
            </a:r>
          </a:p>
          <a:p>
            <a:r>
              <a:rPr lang="en-US" dirty="0" smtClean="0"/>
              <a:t>1 ton of refrigeration= 	</a:t>
            </a: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4572000" y="5257800"/>
          <a:ext cx="3733800" cy="533400"/>
        </p:xfrm>
        <a:graphic>
          <a:graphicData uri="http://schemas.openxmlformats.org/presentationml/2006/ole">
            <mc:AlternateContent xmlns:mc="http://schemas.openxmlformats.org/markup-compatibility/2006">
              <mc:Choice xmlns:v="urn:schemas-microsoft-com:vml" Requires="v">
                <p:oleObj spid="_x0000_s2052" r:id="rId3" imgW="1345616" imgH="304668" progId="">
                  <p:embed/>
                </p:oleObj>
              </mc:Choice>
              <mc:Fallback>
                <p:oleObj r:id="rId3" imgW="1345616" imgH="304668"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257800"/>
                        <a:ext cx="3733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990600" y="5562600"/>
            <a:ext cx="66294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b="1" dirty="0" smtClean="0"/>
              <a:t>Co-efficient of performance (cop)</a:t>
            </a:r>
            <a:endParaRPr lang="en-US" dirty="0"/>
          </a:p>
        </p:txBody>
      </p:sp>
      <p:sp>
        <p:nvSpPr>
          <p:cNvPr id="3" name="Content Placeholder 2"/>
          <p:cNvSpPr>
            <a:spLocks noGrp="1"/>
          </p:cNvSpPr>
          <p:nvPr>
            <p:ph idx="1"/>
          </p:nvPr>
        </p:nvSpPr>
        <p:spPr/>
        <p:txBody>
          <a:bodyPr/>
          <a:lstStyle/>
          <a:p>
            <a:pPr algn="just"/>
            <a:r>
              <a:rPr lang="en-US" dirty="0" smtClean="0"/>
              <a:t>It is defined as the ratio of refrigerating effect to work required for compressing the refrigerant in the compressor. It is the reciprocal of the efficiency of a heat engine. Thus the value of COP is always greater than unity. </a:t>
            </a:r>
          </a:p>
          <a:p>
            <a:endParaRPr lang="en-US" dirty="0" smtClean="0"/>
          </a:p>
          <a:p>
            <a:r>
              <a:rPr lang="en-US" dirty="0" smtClean="0"/>
              <a:t>Mathematically, COP=</a:t>
            </a:r>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4495800" y="5029200"/>
          <a:ext cx="2819400" cy="990600"/>
        </p:xfrm>
        <a:graphic>
          <a:graphicData uri="http://schemas.openxmlformats.org/presentationml/2006/ole">
            <mc:AlternateContent xmlns:mc="http://schemas.openxmlformats.org/markup-compatibility/2006">
              <mc:Choice xmlns:v="urn:schemas-microsoft-com:vml" Requires="v">
                <p:oleObj spid="_x0000_s23556" r:id="rId3" imgW="1320227" imgH="418918" progId="">
                  <p:embed/>
                </p:oleObj>
              </mc:Choice>
              <mc:Fallback>
                <p:oleObj r:id="rId3" imgW="1320227" imgH="418918"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029200"/>
                        <a:ext cx="2819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refrigerators </a:t>
            </a:r>
            <a:endParaRPr lang="en-US" dirty="0"/>
          </a:p>
        </p:txBody>
      </p:sp>
      <p:sp>
        <p:nvSpPr>
          <p:cNvPr id="3" name="Content Placeholder 2"/>
          <p:cNvSpPr>
            <a:spLocks noGrp="1"/>
          </p:cNvSpPr>
          <p:nvPr>
            <p:ph idx="1"/>
          </p:nvPr>
        </p:nvSpPr>
        <p:spPr/>
        <p:txBody>
          <a:bodyPr/>
          <a:lstStyle/>
          <a:p>
            <a:r>
              <a:rPr lang="en-US" b="1" dirty="0" smtClean="0"/>
              <a:t>(A) Natural refrigerator</a:t>
            </a:r>
            <a:endParaRPr lang="en-US" dirty="0" smtClean="0"/>
          </a:p>
          <a:p>
            <a:r>
              <a:rPr lang="en-US" dirty="0" smtClean="0"/>
              <a:t>cooling effect is produced by evaporation of liquid or sublimation of solids.</a:t>
            </a:r>
          </a:p>
          <a:p>
            <a:r>
              <a:rPr lang="en-US" b="1" dirty="0" smtClean="0"/>
              <a:t>(B) Mechanical refrigerator</a:t>
            </a:r>
          </a:p>
          <a:p>
            <a:r>
              <a:rPr lang="en-US" dirty="0" smtClean="0"/>
              <a:t>refrigeration effect is produced by external source of mechanical energy or heat energy.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refrigeration systems</a:t>
            </a:r>
            <a:endParaRPr lang="en-US" dirty="0"/>
          </a:p>
        </p:txBody>
      </p:sp>
      <p:sp>
        <p:nvSpPr>
          <p:cNvPr id="3" name="Content Placeholder 2"/>
          <p:cNvSpPr>
            <a:spLocks noGrp="1"/>
          </p:cNvSpPr>
          <p:nvPr>
            <p:ph idx="1"/>
          </p:nvPr>
        </p:nvSpPr>
        <p:spPr/>
        <p:txBody>
          <a:bodyPr/>
          <a:lstStyle/>
          <a:p>
            <a:r>
              <a:rPr lang="en-US" b="1" dirty="0" err="1" smtClean="0"/>
              <a:t>Vapour</a:t>
            </a:r>
            <a:r>
              <a:rPr lang="en-US" b="1" dirty="0" smtClean="0"/>
              <a:t> Compression Refrigeration system (VCR)</a:t>
            </a:r>
          </a:p>
          <a:p>
            <a:r>
              <a:rPr lang="en-US" b="1" dirty="0" err="1" smtClean="0"/>
              <a:t>Vapour</a:t>
            </a:r>
            <a:r>
              <a:rPr lang="en-US" b="1" dirty="0" smtClean="0"/>
              <a:t> Absorption Refrigeration System (VAR)</a:t>
            </a:r>
          </a:p>
          <a:p>
            <a:r>
              <a:rPr lang="en-US" b="1" dirty="0" smtClean="0"/>
              <a:t>Air refrigerator (Bell-Coleman cycle)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Vapour</a:t>
            </a:r>
            <a:r>
              <a:rPr lang="en-US" b="1" dirty="0" smtClean="0"/>
              <a:t> Compression Refrigeration system</a:t>
            </a:r>
            <a:endParaRPr lang="en-US" dirty="0"/>
          </a:p>
        </p:txBody>
      </p:sp>
      <p:sp>
        <p:nvSpPr>
          <p:cNvPr id="3" name="Content Placeholder 2"/>
          <p:cNvSpPr>
            <a:spLocks noGrp="1"/>
          </p:cNvSpPr>
          <p:nvPr>
            <p:ph idx="1"/>
          </p:nvPr>
        </p:nvSpPr>
        <p:spPr/>
        <p:txBody>
          <a:bodyPr>
            <a:noAutofit/>
          </a:bodyPr>
          <a:lstStyle/>
          <a:p>
            <a:pPr lvl="0"/>
            <a:r>
              <a:rPr lang="en-US" b="1" dirty="0" smtClean="0"/>
              <a:t>Construction</a:t>
            </a:r>
          </a:p>
          <a:p>
            <a:pPr lvl="0"/>
            <a:r>
              <a:rPr lang="en-US" dirty="0" smtClean="0"/>
              <a:t>It consists of,</a:t>
            </a:r>
          </a:p>
          <a:p>
            <a:pPr lvl="0"/>
            <a:r>
              <a:rPr lang="en-US" dirty="0" smtClean="0"/>
              <a:t>(1) Evaporator</a:t>
            </a:r>
          </a:p>
          <a:p>
            <a:pPr lvl="0"/>
            <a:r>
              <a:rPr lang="en-US" dirty="0" smtClean="0"/>
              <a:t>(2) compressor</a:t>
            </a:r>
          </a:p>
          <a:p>
            <a:pPr lvl="0"/>
            <a:r>
              <a:rPr lang="en-US" dirty="0" smtClean="0"/>
              <a:t>(3) condenser and</a:t>
            </a:r>
          </a:p>
          <a:p>
            <a:pPr lvl="0"/>
            <a:r>
              <a:rPr lang="en-US" dirty="0" smtClean="0"/>
              <a:t>(4) expansion device.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Vapour</a:t>
            </a:r>
            <a:r>
              <a:rPr lang="en-US" dirty="0" smtClean="0"/>
              <a:t> is used as </a:t>
            </a:r>
            <a:r>
              <a:rPr lang="en-US" b="1" dirty="0" smtClean="0"/>
              <a:t>refrigerant</a:t>
            </a:r>
            <a:r>
              <a:rPr lang="en-US" dirty="0" smtClean="0"/>
              <a:t>. It is circulated in system in which alternately evaporates (liquid to </a:t>
            </a:r>
            <a:r>
              <a:rPr lang="en-US" dirty="0" err="1" smtClean="0"/>
              <a:t>vapour</a:t>
            </a:r>
            <a:r>
              <a:rPr lang="en-US" dirty="0" smtClean="0"/>
              <a:t>) and condenses (</a:t>
            </a:r>
            <a:r>
              <a:rPr lang="en-US" dirty="0" err="1" smtClean="0"/>
              <a:t>vapour</a:t>
            </a:r>
            <a:r>
              <a:rPr lang="en-US" dirty="0" smtClean="0"/>
              <a:t> to liquid) thus it undergoes a change of phase. In the evaporation it absorbs the latent heat from the space to be cooled. In the condensing or cooling, it rejects heat to the atmosphere.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duotone>
              <a:prstClr val="black"/>
              <a:srgbClr val="00B0F0">
                <a:tint val="45000"/>
                <a:satMod val="400000"/>
              </a:srgbClr>
            </a:duotone>
          </a:blip>
          <a:srcRect/>
          <a:stretch>
            <a:fillRect/>
          </a:stretch>
        </p:blipFill>
        <p:spPr bwMode="auto">
          <a:xfrm>
            <a:off x="1371600" y="1"/>
            <a:ext cx="6324600" cy="4191000"/>
          </a:xfrm>
          <a:prstGeom prst="rect">
            <a:avLst/>
          </a:prstGeom>
          <a:noFill/>
        </p:spPr>
      </p:pic>
      <p:pic>
        <p:nvPicPr>
          <p:cNvPr id="12" name="Picture 5"/>
          <p:cNvPicPr>
            <a:picLocks noChangeAspect="1" noChangeArrowheads="1"/>
          </p:cNvPicPr>
          <p:nvPr/>
        </p:nvPicPr>
        <p:blipFill>
          <a:blip r:embed="rId3">
            <a:duotone>
              <a:prstClr val="black"/>
              <a:srgbClr val="00B0F0">
                <a:tint val="45000"/>
                <a:satMod val="400000"/>
              </a:srgbClr>
            </a:duotone>
          </a:blip>
          <a:srcRect/>
          <a:stretch>
            <a:fillRect/>
          </a:stretch>
        </p:blipFill>
        <p:spPr bwMode="auto">
          <a:xfrm>
            <a:off x="1371600" y="4191000"/>
            <a:ext cx="6324600" cy="2667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762000" y="1371600"/>
            <a:ext cx="7543800" cy="5334000"/>
          </a:xfrm>
          <a:prstGeom prst="rect">
            <a:avLst/>
          </a:prstGeom>
          <a:noFill/>
        </p:spPr>
      </p:pic>
      <p:sp>
        <p:nvSpPr>
          <p:cNvPr id="3" name="Title 2"/>
          <p:cNvSpPr>
            <a:spLocks noGrp="1"/>
          </p:cNvSpPr>
          <p:nvPr>
            <p:ph type="title"/>
          </p:nvPr>
        </p:nvSpPr>
        <p:spPr/>
        <p:txBody>
          <a:bodyPr>
            <a:normAutofit fontScale="90000"/>
          </a:bodyPr>
          <a:lstStyle/>
          <a:p>
            <a:r>
              <a:rPr lang="en-US" cap="none" dirty="0" smtClean="0"/>
              <a:t>p-h</a:t>
            </a:r>
            <a:r>
              <a:rPr lang="en-US" dirty="0" smtClean="0"/>
              <a:t> diagram of </a:t>
            </a:r>
            <a:r>
              <a:rPr lang="en-US" dirty="0" err="1" smtClean="0"/>
              <a:t>vapour</a:t>
            </a:r>
            <a:r>
              <a:rPr lang="en-US" dirty="0" smtClean="0"/>
              <a:t> compression system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534400" cy="2438400"/>
          </a:xfrm>
        </p:spPr>
        <p:txBody>
          <a:bodyPr>
            <a:noAutofit/>
          </a:bodyPr>
          <a:lstStyle/>
          <a:p>
            <a:r>
              <a:rPr lang="en-US" sz="6600" b="1" dirty="0" smtClean="0"/>
              <a:t>Refrigeration</a:t>
            </a:r>
            <a:br>
              <a:rPr lang="en-US" sz="6600" b="1" dirty="0" smtClean="0"/>
            </a:br>
            <a:r>
              <a:rPr lang="en-US" sz="6600" b="1" dirty="0" smtClean="0"/>
              <a:t>		&amp;</a:t>
            </a:r>
            <a:br>
              <a:rPr lang="en-US" sz="6600" b="1" dirty="0" smtClean="0"/>
            </a:br>
            <a:r>
              <a:rPr lang="en-US" sz="6600" b="1" dirty="0" smtClean="0"/>
              <a:t>Air conditioning</a:t>
            </a:r>
            <a:endParaRPr lang="en-US" sz="6600" dirty="0"/>
          </a:p>
        </p:txBody>
      </p:sp>
      <p:pic>
        <p:nvPicPr>
          <p:cNvPr id="12289" name="Picture 1" descr="D:\E.M.E\images (1).jpg"/>
          <p:cNvPicPr>
            <a:picLocks noChangeAspect="1" noChangeArrowheads="1"/>
          </p:cNvPicPr>
          <p:nvPr/>
        </p:nvPicPr>
        <p:blipFill>
          <a:blip r:embed="rId2"/>
          <a:srcRect/>
          <a:stretch>
            <a:fillRect/>
          </a:stretch>
        </p:blipFill>
        <p:spPr bwMode="auto">
          <a:xfrm>
            <a:off x="6457950" y="533400"/>
            <a:ext cx="2686050" cy="3311022"/>
          </a:xfrm>
          <a:prstGeom prst="rect">
            <a:avLst/>
          </a:prstGeom>
          <a:noFill/>
        </p:spPr>
      </p:pic>
      <p:pic>
        <p:nvPicPr>
          <p:cNvPr id="12290" name="Picture 2" descr="D:\E.M.E\images (2).jpg"/>
          <p:cNvPicPr>
            <a:picLocks noChangeAspect="1" noChangeArrowheads="1"/>
          </p:cNvPicPr>
          <p:nvPr/>
        </p:nvPicPr>
        <p:blipFill>
          <a:blip r:embed="rId3"/>
          <a:srcRect/>
          <a:stretch>
            <a:fillRect/>
          </a:stretch>
        </p:blipFill>
        <p:spPr bwMode="auto">
          <a:xfrm>
            <a:off x="5943600" y="4572000"/>
            <a:ext cx="3200400" cy="2286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main parts of </a:t>
            </a:r>
            <a:r>
              <a:rPr lang="en-US" dirty="0" err="1" smtClean="0"/>
              <a:t>vapour</a:t>
            </a:r>
            <a:r>
              <a:rPr lang="en-US" dirty="0" smtClean="0"/>
              <a:t> compression system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(1) Compressor</a:t>
            </a:r>
          </a:p>
          <a:p>
            <a:r>
              <a:rPr lang="en-US" dirty="0" smtClean="0"/>
              <a:t>The function of the compressor is to draw the </a:t>
            </a:r>
            <a:r>
              <a:rPr lang="en-US" dirty="0" err="1" smtClean="0"/>
              <a:t>vapour</a:t>
            </a:r>
            <a:r>
              <a:rPr lang="en-US" dirty="0" smtClean="0"/>
              <a:t> through the suction line from the evaporator and compress it to high pressure and temperature. </a:t>
            </a:r>
          </a:p>
          <a:p>
            <a:r>
              <a:rPr lang="en-US" dirty="0" smtClean="0"/>
              <a:t>Pressure of refrigerant coming from compressor should be such that the saturation temperature of </a:t>
            </a:r>
            <a:r>
              <a:rPr lang="en-US" dirty="0" err="1" smtClean="0"/>
              <a:t>vapour</a:t>
            </a:r>
            <a:r>
              <a:rPr lang="en-US" dirty="0" smtClean="0"/>
              <a:t> (corresponding to this pressure of </a:t>
            </a:r>
            <a:r>
              <a:rPr lang="en-US" dirty="0" err="1" smtClean="0"/>
              <a:t>vapour</a:t>
            </a:r>
            <a:r>
              <a:rPr lang="en-US" dirty="0" smtClean="0"/>
              <a:t>) is higher than the temperature of cooling medium in condenser. So that high pressure </a:t>
            </a:r>
            <a:r>
              <a:rPr lang="en-US" dirty="0" err="1" smtClean="0"/>
              <a:t>vapour</a:t>
            </a:r>
            <a:r>
              <a:rPr lang="en-US" dirty="0" smtClean="0"/>
              <a:t> can reject heat to cooling medium in the condenser.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5075238"/>
          </a:xfrm>
        </p:spPr>
        <p:txBody>
          <a:bodyPr>
            <a:normAutofit fontScale="92500"/>
          </a:bodyPr>
          <a:lstStyle/>
          <a:p>
            <a:r>
              <a:rPr lang="en-US" b="1" dirty="0" smtClean="0"/>
              <a:t>(2) Condenser</a:t>
            </a:r>
          </a:p>
          <a:p>
            <a:r>
              <a:rPr lang="en-US" dirty="0" smtClean="0"/>
              <a:t>The function of condenser is to facilitate a heat transfer surface through which heat transfer takes place from the hot refrigerant </a:t>
            </a:r>
            <a:r>
              <a:rPr lang="en-US" dirty="0" err="1" smtClean="0"/>
              <a:t>vapour</a:t>
            </a:r>
            <a:r>
              <a:rPr lang="en-US" dirty="0" smtClean="0"/>
              <a:t> to the condensing medium. In domestic refrigerator condensing medium is atmospheric air.</a:t>
            </a:r>
          </a:p>
          <a:p>
            <a:r>
              <a:rPr lang="en-US" dirty="0" smtClean="0"/>
              <a:t>The condensed liquid refrigerant from the condenser is stored in a receiver from where it is supplied to the evaporator through the expansion valve or refrigerant control valve. </a:t>
            </a:r>
          </a:p>
          <a:p>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(3) Expansion device</a:t>
            </a:r>
          </a:p>
          <a:p>
            <a:r>
              <a:rPr lang="en-US" dirty="0" smtClean="0"/>
              <a:t>The function of the expansion valve is to allow the liquid refrigerant under high pressure &amp; temperature to pass at a controlled rate after cooling or reducing its pressure &amp; temperature.</a:t>
            </a:r>
          </a:p>
          <a:p>
            <a:r>
              <a:rPr lang="en-US" dirty="0" smtClean="0"/>
              <a:t>Some of its liquid refrigerant evaporates as it passes through the expansion valve but the greater portion is vaporized in the evaporator at the low pressure &amp; temperature.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(4) Evaporator</a:t>
            </a:r>
          </a:p>
          <a:p>
            <a:r>
              <a:rPr lang="en-US" dirty="0" smtClean="0"/>
              <a:t>An evaporator consists of coils of pipe in which the liquid </a:t>
            </a:r>
            <a:r>
              <a:rPr lang="en-US" dirty="0" err="1" smtClean="0"/>
              <a:t>vapour</a:t>
            </a:r>
            <a:r>
              <a:rPr lang="en-US" dirty="0" smtClean="0"/>
              <a:t> of refrigerant at low pressure &amp; temperature is evaporated &amp; changed into the </a:t>
            </a:r>
            <a:r>
              <a:rPr lang="en-US" dirty="0" err="1" smtClean="0"/>
              <a:t>vapour</a:t>
            </a:r>
            <a:r>
              <a:rPr lang="en-US" dirty="0" smtClean="0"/>
              <a:t> refrigerant at low pressure.</a:t>
            </a:r>
          </a:p>
          <a:p>
            <a:r>
              <a:rPr lang="en-US" dirty="0" smtClean="0"/>
              <a:t>In evaporator the liquid </a:t>
            </a:r>
            <a:r>
              <a:rPr lang="en-US" dirty="0" err="1" smtClean="0"/>
              <a:t>vapour</a:t>
            </a:r>
            <a:r>
              <a:rPr lang="en-US" dirty="0" smtClean="0"/>
              <a:t> refrigerant absorbs its latent heat of vaporization from the medium, which is to be cooled.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Domestic </a:t>
            </a:r>
            <a:r>
              <a:rPr lang="en-US" b="1" dirty="0" err="1" smtClean="0"/>
              <a:t>vapour</a:t>
            </a:r>
            <a:r>
              <a:rPr lang="en-US" b="1" dirty="0" smtClean="0"/>
              <a:t> compression refrigerator</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Construction</a:t>
            </a:r>
            <a:endParaRPr lang="en-US" dirty="0" smtClean="0"/>
          </a:p>
          <a:p>
            <a:r>
              <a:rPr lang="en-US" dirty="0" smtClean="0"/>
              <a:t>It consists of an evaporator installed in the freezing compartment of the refrigerator. One end of evaporator connected to the suction side of the compressor and other end connected to condenser through throttle valve. Normally condenser installed at the backside of refrigerator. The delivery side of compressor is connected to a condenser. </a:t>
            </a:r>
          </a:p>
          <a:p>
            <a:r>
              <a:rPr lang="en-US" dirty="0" smtClean="0"/>
              <a:t>Available in capacities of 65 liters, 100 liters, 165 liters, 275Iitres, 1000 liters.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duotone>
              <a:prstClr val="black"/>
              <a:srgbClr val="00B0F0">
                <a:tint val="45000"/>
                <a:satMod val="400000"/>
              </a:srgbClr>
            </a:duotone>
            <a:lum bright="-20000"/>
          </a:blip>
          <a:srcRect b="5353"/>
          <a:stretch>
            <a:fillRect/>
          </a:stretch>
        </p:blipFill>
        <p:spPr bwMode="auto">
          <a:xfrm>
            <a:off x="762000" y="228600"/>
            <a:ext cx="74676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Vapour</a:t>
            </a:r>
            <a:r>
              <a:rPr lang="en-US" b="1" dirty="0" smtClean="0"/>
              <a:t> Absorption Refrigeration System (VAR)</a:t>
            </a:r>
            <a:endParaRPr lang="en-US" dirty="0"/>
          </a:p>
        </p:txBody>
      </p:sp>
      <p:sp>
        <p:nvSpPr>
          <p:cNvPr id="3" name="Content Placeholder 2"/>
          <p:cNvSpPr>
            <a:spLocks noGrp="1"/>
          </p:cNvSpPr>
          <p:nvPr>
            <p:ph idx="1"/>
          </p:nvPr>
        </p:nvSpPr>
        <p:spPr/>
        <p:txBody>
          <a:bodyPr/>
          <a:lstStyle/>
          <a:p>
            <a:r>
              <a:rPr lang="en-US" dirty="0" smtClean="0"/>
              <a:t>It consists of</a:t>
            </a:r>
          </a:p>
          <a:p>
            <a:r>
              <a:rPr lang="en-US" dirty="0" smtClean="0"/>
              <a:t>(</a:t>
            </a:r>
            <a:r>
              <a:rPr lang="en-US" dirty="0" err="1" smtClean="0"/>
              <a:t>i</a:t>
            </a:r>
            <a:r>
              <a:rPr lang="en-US" dirty="0" smtClean="0"/>
              <a:t>) evaporator</a:t>
            </a:r>
          </a:p>
          <a:p>
            <a:r>
              <a:rPr lang="en-US" dirty="0" smtClean="0"/>
              <a:t>(ii) condenser</a:t>
            </a:r>
          </a:p>
          <a:p>
            <a:r>
              <a:rPr lang="en-US" dirty="0" smtClean="0"/>
              <a:t>(iii) generator</a:t>
            </a:r>
          </a:p>
          <a:p>
            <a:r>
              <a:rPr lang="en-US" dirty="0" smtClean="0"/>
              <a:t>(iv) absorber</a:t>
            </a:r>
          </a:p>
          <a:p>
            <a:r>
              <a:rPr lang="en-US" dirty="0" smtClean="0"/>
              <a:t>(v) pump and</a:t>
            </a:r>
          </a:p>
          <a:p>
            <a:r>
              <a:rPr lang="en-US" dirty="0" smtClean="0"/>
              <a:t>(vi) expansion device.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this system the refrigerant coming from evaporator is absorbed by absorber. The absorbing medium may be solid or liquid. In VAR system, the compressor is replaced by an absorber and generator. </a:t>
            </a:r>
          </a:p>
          <a:p>
            <a:r>
              <a:rPr lang="en-US" dirty="0" smtClean="0"/>
              <a:t>Ammonia is used as refrigerant</a:t>
            </a:r>
          </a:p>
          <a:p>
            <a:r>
              <a:rPr lang="en-US" dirty="0" smtClean="0"/>
              <a:t>and Water is used as absorbent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4"/>
          <p:cNvPicPr>
            <a:picLocks noChangeAspect="1" noChangeArrowheads="1"/>
          </p:cNvPicPr>
          <p:nvPr/>
        </p:nvPicPr>
        <p:blipFill>
          <a:blip r:embed="rId2">
            <a:duotone>
              <a:prstClr val="black"/>
              <a:srgbClr val="00B0F0">
                <a:tint val="45000"/>
                <a:satMod val="400000"/>
              </a:srgbClr>
            </a:duotone>
          </a:blip>
          <a:srcRect t="461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Working </a:t>
            </a:r>
            <a:endParaRPr lang="en-US" dirty="0"/>
          </a:p>
        </p:txBody>
      </p:sp>
      <p:sp>
        <p:nvSpPr>
          <p:cNvPr id="3" name="Content Placeholder 2"/>
          <p:cNvSpPr>
            <a:spLocks noGrp="1"/>
          </p:cNvSpPr>
          <p:nvPr>
            <p:ph idx="1"/>
          </p:nvPr>
        </p:nvSpPr>
        <p:spPr/>
        <p:txBody>
          <a:bodyPr>
            <a:noAutofit/>
          </a:bodyPr>
          <a:lstStyle/>
          <a:p>
            <a:r>
              <a:rPr lang="en-US" dirty="0" smtClean="0"/>
              <a:t>Low pressure and low temperature </a:t>
            </a:r>
            <a:r>
              <a:rPr lang="en-US" dirty="0" err="1" smtClean="0"/>
              <a:t>vapour</a:t>
            </a:r>
            <a:r>
              <a:rPr lang="en-US" dirty="0" smtClean="0"/>
              <a:t> ammonia coming from evaporator enters in the absorber where ammonia is absorbed by weak solution coming from generator through throttle valve at point 5. Due to absorption of NH</a:t>
            </a:r>
            <a:r>
              <a:rPr lang="en-US" baseline="-25000" dirty="0" smtClean="0"/>
              <a:t>3</a:t>
            </a:r>
            <a:r>
              <a:rPr lang="en-US" dirty="0" smtClean="0"/>
              <a:t> in water, solution becomes strong. </a:t>
            </a:r>
          </a:p>
          <a:p>
            <a:r>
              <a:rPr lang="en-US" dirty="0" smtClean="0"/>
              <a:t>During absorption process heat is released and rejected to cooling water.</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fontScale="90000"/>
          </a:bodyPr>
          <a:lstStyle/>
          <a:p>
            <a:r>
              <a:rPr lang="en-US" dirty="0" smtClean="0"/>
              <a:t>refrigeration, Refrigerator and refrigerant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can be defined as the method of reducing the temperature of a system below surrounding temperature and maintaining it at the lower temperature by continuously abstracting the heat from it. </a:t>
            </a:r>
          </a:p>
          <a:p>
            <a:r>
              <a:rPr lang="en-US" b="1" dirty="0" smtClean="0"/>
              <a:t>Refrigerator </a:t>
            </a:r>
            <a:r>
              <a:rPr lang="en-US" dirty="0" smtClean="0"/>
              <a:t>is a device which removes heat from cold body and reject to hot body (surrounding) and maintains low temperature for useful purpose. In this device, external work is required to convey heat from cold body to hot body.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dirty="0" smtClean="0"/>
              <a:t>The strong solution from absorber is pumped into generator, where it is heated and NH</a:t>
            </a:r>
            <a:r>
              <a:rPr lang="en-US" baseline="-25000" dirty="0" smtClean="0"/>
              <a:t>3</a:t>
            </a:r>
            <a:r>
              <a:rPr lang="en-US" dirty="0" smtClean="0"/>
              <a:t> </a:t>
            </a:r>
            <a:r>
              <a:rPr lang="en-US" dirty="0" err="1" smtClean="0"/>
              <a:t>vapour</a:t>
            </a:r>
            <a:r>
              <a:rPr lang="en-US" dirty="0" smtClean="0"/>
              <a:t> separated from solution. In generator is supplied from external source. The weak solution at point 4 is flowing back to absorber through throttle valve. Again weak solution in absorber absorbs NH</a:t>
            </a:r>
            <a:r>
              <a:rPr lang="en-US" baseline="-25000" dirty="0" smtClean="0"/>
              <a:t>3</a:t>
            </a:r>
            <a:r>
              <a:rPr lang="en-US" dirty="0" smtClean="0"/>
              <a:t> </a:t>
            </a:r>
            <a:r>
              <a:rPr lang="en-US" dirty="0" err="1" smtClean="0"/>
              <a:t>vapour</a:t>
            </a:r>
            <a:r>
              <a:rPr lang="en-US" dirty="0" smtClean="0"/>
              <a:t> coming from evaporator.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NH</a:t>
            </a:r>
            <a:r>
              <a:rPr lang="en-US" baseline="-25000" dirty="0" smtClean="0"/>
              <a:t>3</a:t>
            </a:r>
            <a:r>
              <a:rPr lang="en-US" dirty="0" smtClean="0"/>
              <a:t> </a:t>
            </a:r>
            <a:r>
              <a:rPr lang="en-US" dirty="0" err="1" smtClean="0"/>
              <a:t>vapour</a:t>
            </a:r>
            <a:r>
              <a:rPr lang="en-US" dirty="0" smtClean="0"/>
              <a:t> coming from generator (at point 6) passes through condenser and condensed in condenser and reject heat to cooling medium. Then liquid NH</a:t>
            </a:r>
            <a:r>
              <a:rPr lang="en-US" baseline="-25000" dirty="0" smtClean="0"/>
              <a:t>3</a:t>
            </a:r>
            <a:r>
              <a:rPr lang="en-US" dirty="0" smtClean="0"/>
              <a:t> (at point 7) throttled through expansion device and it enters into evaporator (point 8). In the evaporator NH</a:t>
            </a:r>
            <a:r>
              <a:rPr lang="en-US" baseline="-25000" dirty="0" smtClean="0"/>
              <a:t>3</a:t>
            </a:r>
            <a:r>
              <a:rPr lang="en-US" dirty="0" smtClean="0"/>
              <a:t> evaporates by absorbing latent heat of evaporation to produce refrigerating effect. Thus the cycle is completed.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Air refrigerator </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oldest types of refrigerator</a:t>
            </a:r>
          </a:p>
          <a:p>
            <a:r>
              <a:rPr lang="en-US" dirty="0" smtClean="0"/>
              <a:t>air is used as refrigerant </a:t>
            </a:r>
          </a:p>
          <a:p>
            <a:r>
              <a:rPr lang="en-US" dirty="0" smtClean="0"/>
              <a:t>It operates on Bell Coleman cycle. </a:t>
            </a:r>
          </a:p>
          <a:p>
            <a:r>
              <a:rPr lang="en-US" dirty="0" smtClean="0"/>
              <a:t>It consists of</a:t>
            </a:r>
          </a:p>
          <a:p>
            <a:r>
              <a:rPr lang="en-US" dirty="0" smtClean="0"/>
              <a:t>(1) compressor</a:t>
            </a:r>
          </a:p>
          <a:p>
            <a:r>
              <a:rPr lang="en-US" dirty="0" smtClean="0"/>
              <a:t>(2) expander</a:t>
            </a:r>
          </a:p>
          <a:p>
            <a:r>
              <a:rPr lang="en-US" dirty="0" smtClean="0"/>
              <a:t>(3) Cooler and</a:t>
            </a:r>
          </a:p>
          <a:p>
            <a:r>
              <a:rPr lang="en-US" dirty="0" smtClean="0"/>
              <a:t>(4) Cold storage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duotone>
              <a:prstClr val="black"/>
              <a:srgbClr val="00B0F0">
                <a:tint val="45000"/>
                <a:satMod val="400000"/>
              </a:srgbClr>
            </a:duotone>
          </a:blip>
          <a:srcRect t="701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Working </a:t>
            </a:r>
            <a:endParaRPr lang="en-US" dirty="0"/>
          </a:p>
        </p:txBody>
      </p:sp>
      <p:sp>
        <p:nvSpPr>
          <p:cNvPr id="3" name="Content Placeholder 2"/>
          <p:cNvSpPr>
            <a:spLocks noGrp="1"/>
          </p:cNvSpPr>
          <p:nvPr>
            <p:ph idx="1"/>
          </p:nvPr>
        </p:nvSpPr>
        <p:spPr/>
        <p:txBody>
          <a:bodyPr>
            <a:noAutofit/>
          </a:bodyPr>
          <a:lstStyle/>
          <a:p>
            <a:r>
              <a:rPr lang="en-US" b="1" dirty="0" smtClean="0"/>
              <a:t>Process 1-2: </a:t>
            </a:r>
            <a:r>
              <a:rPr lang="en-US" dirty="0" smtClean="0"/>
              <a:t>Air from cold storage is sucked by air compressor. Air is compressed </a:t>
            </a:r>
            <a:r>
              <a:rPr lang="en-US" dirty="0" err="1" smtClean="0"/>
              <a:t>isentropically</a:t>
            </a:r>
            <a:r>
              <a:rPr lang="en-US" dirty="0" smtClean="0"/>
              <a:t> in compressor, pressure and temperature of air increases. </a:t>
            </a:r>
          </a:p>
          <a:p>
            <a:r>
              <a:rPr lang="en-US" b="1" dirty="0" smtClean="0"/>
              <a:t>Process 2-3: </a:t>
            </a:r>
            <a:r>
              <a:rPr lang="en-US" dirty="0" smtClean="0"/>
              <a:t>The hot air from the compressor is cooled at constant pressure in the cooler. The temperature of air is reduced. </a:t>
            </a:r>
          </a:p>
          <a:p>
            <a:r>
              <a:rPr lang="en-US" b="1" dirty="0" smtClean="0"/>
              <a:t>Process 3-4: </a:t>
            </a:r>
            <a:r>
              <a:rPr lang="en-US" dirty="0" smtClean="0"/>
              <a:t>High pressure and low temperature air is expanded </a:t>
            </a:r>
            <a:r>
              <a:rPr lang="en-US" dirty="0" err="1" smtClean="0"/>
              <a:t>isentropically</a:t>
            </a:r>
            <a:r>
              <a:rPr lang="en-US" dirty="0" smtClean="0"/>
              <a:t> in the expander.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219200"/>
            <a:ext cx="8839200" cy="4678363"/>
          </a:xfrm>
        </p:spPr>
        <p:txBody>
          <a:bodyPr>
            <a:noAutofit/>
          </a:bodyPr>
          <a:lstStyle/>
          <a:p>
            <a:r>
              <a:rPr lang="en-US" dirty="0" smtClean="0"/>
              <a:t>Temperature and pressure of air decreases. During the expansion of air work is produced. This work is utilized to run compressor. But this work is not sufficient for compressor and so extra work to compressor. </a:t>
            </a:r>
          </a:p>
          <a:p>
            <a:r>
              <a:rPr lang="en-US" b="1" dirty="0" smtClean="0"/>
              <a:t>Process 4-1: </a:t>
            </a:r>
            <a:r>
              <a:rPr lang="en-US" dirty="0" smtClean="0"/>
              <a:t>The cold air from the expander passes into the cold storage where the air sorbs heat from the bodies that is required to be cooled. Then it again enters into the compressor, cycle is completed and it is repeated again and again. </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Advantages</a:t>
            </a:r>
            <a:endParaRPr lang="en-US" dirty="0"/>
          </a:p>
        </p:txBody>
      </p:sp>
      <p:sp>
        <p:nvSpPr>
          <p:cNvPr id="3" name="Content Placeholder 2"/>
          <p:cNvSpPr>
            <a:spLocks noGrp="1"/>
          </p:cNvSpPr>
          <p:nvPr>
            <p:ph idx="1"/>
          </p:nvPr>
        </p:nvSpPr>
        <p:spPr/>
        <p:txBody>
          <a:bodyPr/>
          <a:lstStyle/>
          <a:p>
            <a:pPr lvl="0"/>
            <a:r>
              <a:rPr lang="en-US" dirty="0" smtClean="0"/>
              <a:t>Air is freely available from the nature. </a:t>
            </a:r>
          </a:p>
          <a:p>
            <a:pPr lvl="0"/>
            <a:r>
              <a:rPr lang="en-US" dirty="0" smtClean="0"/>
              <a:t>As compared to the other refrigerator, weight of air refrigerator per ton of refrigeration capacity is low. Therefore it is used in air crafts and missiles cooling.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Disadvantages</a:t>
            </a:r>
            <a:endParaRPr lang="en-US" dirty="0"/>
          </a:p>
        </p:txBody>
      </p:sp>
      <p:sp>
        <p:nvSpPr>
          <p:cNvPr id="3" name="Content Placeholder 2"/>
          <p:cNvSpPr>
            <a:spLocks noGrp="1"/>
          </p:cNvSpPr>
          <p:nvPr>
            <p:ph idx="1"/>
          </p:nvPr>
        </p:nvSpPr>
        <p:spPr/>
        <p:txBody>
          <a:bodyPr/>
          <a:lstStyle/>
          <a:p>
            <a:pPr lvl="0"/>
            <a:r>
              <a:rPr lang="en-US" dirty="0" smtClean="0"/>
              <a:t>COP is very low </a:t>
            </a:r>
          </a:p>
          <a:p>
            <a:pPr lvl="0"/>
            <a:r>
              <a:rPr lang="en-US" dirty="0" smtClean="0"/>
              <a:t>Requires large power </a:t>
            </a:r>
          </a:p>
          <a:p>
            <a:pPr lvl="0"/>
            <a:r>
              <a:rPr lang="en-US" dirty="0" smtClean="0"/>
              <a:t>Requires more space. </a:t>
            </a:r>
          </a:p>
          <a:p>
            <a:pPr lvl="0"/>
            <a:r>
              <a:rPr lang="en-US" dirty="0" smtClean="0"/>
              <a:t>The volume of air required to be circulated is more compared to refrigerant is in other refrigerator. Thus it cannot be used for large capacity plants.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8458200" cy="1222375"/>
          </a:xfrm>
        </p:spPr>
        <p:txBody>
          <a:bodyPr>
            <a:normAutofit fontScale="90000"/>
          </a:bodyPr>
          <a:lstStyle/>
          <a:p>
            <a:r>
              <a:rPr lang="en-US" b="1" dirty="0" smtClean="0"/>
              <a:t>Comparison between </a:t>
            </a:r>
            <a:r>
              <a:rPr lang="en-US" b="1" dirty="0" err="1" smtClean="0"/>
              <a:t>vapour</a:t>
            </a:r>
            <a:r>
              <a:rPr lang="en-US" b="1" dirty="0" smtClean="0"/>
              <a:t> compression and </a:t>
            </a:r>
            <a:r>
              <a:rPr lang="en-US" b="1" dirty="0" err="1" smtClean="0"/>
              <a:t>vapour</a:t>
            </a:r>
            <a:r>
              <a:rPr lang="en-US" b="1" dirty="0" smtClean="0"/>
              <a:t> absorption systems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0" y="6"/>
          <a:ext cx="9144001" cy="6858000"/>
        </p:xfrm>
        <a:graphic>
          <a:graphicData uri="http://schemas.openxmlformats.org/drawingml/2006/table">
            <a:tbl>
              <a:tblPr>
                <a:tableStyleId>{08FB837D-C827-4EFA-A057-4D05807E0F7C}</a:tableStyleId>
              </a:tblPr>
              <a:tblGrid>
                <a:gridCol w="407395"/>
                <a:gridCol w="2496009"/>
                <a:gridCol w="3244237"/>
                <a:gridCol w="2996360"/>
              </a:tblGrid>
              <a:tr h="381000">
                <a:tc>
                  <a:txBody>
                    <a:bodyPr/>
                    <a:lstStyle/>
                    <a:p>
                      <a:pPr algn="ctr">
                        <a:lnSpc>
                          <a:spcPct val="115000"/>
                        </a:lnSpc>
                        <a:spcAft>
                          <a:spcPts val="0"/>
                        </a:spcAft>
                      </a:pPr>
                      <a:r>
                        <a:rPr lang="en-US" sz="2000" dirty="0"/>
                        <a:t>Sr.</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b="1" dirty="0"/>
                        <a:t>Particulars</a:t>
                      </a:r>
                      <a:endParaRPr lang="en-US" sz="2000" b="1"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b="1" dirty="0" err="1"/>
                        <a:t>Vapour</a:t>
                      </a:r>
                      <a:r>
                        <a:rPr lang="en-US" sz="2000" b="1" dirty="0"/>
                        <a:t> compression</a:t>
                      </a:r>
                      <a:endParaRPr lang="en-US" sz="2000" b="1" dirty="0">
                        <a:latin typeface="Calibri"/>
                        <a:ea typeface="Times New Roman"/>
                        <a:cs typeface="Shruti"/>
                      </a:endParaRPr>
                    </a:p>
                    <a:p>
                      <a:pPr algn="ctr">
                        <a:lnSpc>
                          <a:spcPct val="115000"/>
                        </a:lnSpc>
                        <a:spcAft>
                          <a:spcPts val="0"/>
                        </a:spcAft>
                      </a:pPr>
                      <a:r>
                        <a:rPr lang="en-US" sz="2000" b="1" dirty="0"/>
                        <a:t>system (VCR)</a:t>
                      </a:r>
                      <a:endParaRPr lang="en-US" sz="2000" b="1"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b="1" dirty="0" err="1"/>
                        <a:t>Vapour</a:t>
                      </a:r>
                      <a:r>
                        <a:rPr lang="en-US" sz="2000" b="1" dirty="0"/>
                        <a:t> Absorption</a:t>
                      </a:r>
                      <a:endParaRPr lang="en-US" sz="2000" b="1" dirty="0">
                        <a:latin typeface="Calibri"/>
                        <a:ea typeface="Times New Roman"/>
                        <a:cs typeface="Shruti"/>
                      </a:endParaRPr>
                    </a:p>
                    <a:p>
                      <a:pPr algn="ctr">
                        <a:lnSpc>
                          <a:spcPct val="115000"/>
                        </a:lnSpc>
                        <a:spcAft>
                          <a:spcPts val="0"/>
                        </a:spcAft>
                      </a:pPr>
                      <a:r>
                        <a:rPr lang="en-US" sz="2000" b="1" dirty="0"/>
                        <a:t>system (VAR)</a:t>
                      </a:r>
                      <a:endParaRPr lang="en-US" sz="2000" b="1"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dirty="0"/>
                        <a:t>No</a:t>
                      </a: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11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11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11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dirty="0"/>
                        <a:t>1.</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Working method</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Refrigerant </a:t>
                      </a:r>
                      <a:r>
                        <a:rPr lang="en-US" sz="2000" dirty="0" err="1"/>
                        <a:t>vapour</a:t>
                      </a:r>
                      <a:endParaRPr lang="en-US" sz="2000" dirty="0">
                        <a:latin typeface="Calibri"/>
                        <a:ea typeface="Times New Roman"/>
                        <a:cs typeface="Shruti"/>
                      </a:endParaRPr>
                    </a:p>
                    <a:p>
                      <a:pPr algn="ctr">
                        <a:lnSpc>
                          <a:spcPct val="115000"/>
                        </a:lnSpc>
                        <a:spcAft>
                          <a:spcPts val="0"/>
                        </a:spcAft>
                      </a:pPr>
                      <a:r>
                        <a:rPr lang="en-US" sz="2000" dirty="0"/>
                        <a:t>is compressed</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Refrigerant is absorbed</a:t>
                      </a:r>
                      <a:endParaRPr lang="en-US" sz="2000" dirty="0">
                        <a:latin typeface="Calibri"/>
                        <a:ea typeface="Times New Roman"/>
                        <a:cs typeface="Shruti"/>
                      </a:endParaRPr>
                    </a:p>
                    <a:p>
                      <a:pPr algn="ctr">
                        <a:lnSpc>
                          <a:spcPct val="115000"/>
                        </a:lnSpc>
                        <a:spcAft>
                          <a:spcPts val="0"/>
                        </a:spcAft>
                      </a:pPr>
                      <a:r>
                        <a:rPr lang="en-US" sz="2000" dirty="0"/>
                        <a:t>and heated</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dirty="0"/>
                        <a:t>2.</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Type of the energy</a:t>
                      </a:r>
                      <a:endParaRPr lang="en-US" sz="2000" dirty="0">
                        <a:latin typeface="Calibri"/>
                        <a:ea typeface="Times New Roman"/>
                        <a:cs typeface="Shruti"/>
                      </a:endParaRPr>
                    </a:p>
                    <a:p>
                      <a:pPr algn="ctr">
                        <a:lnSpc>
                          <a:spcPct val="115000"/>
                        </a:lnSpc>
                        <a:spcAft>
                          <a:spcPts val="0"/>
                        </a:spcAft>
                      </a:pPr>
                      <a:r>
                        <a:rPr lang="en-US" sz="2000" dirty="0"/>
                        <a:t>supplied</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Mechanical work supply</a:t>
                      </a:r>
                      <a:endParaRPr lang="en-US" sz="2000" dirty="0">
                        <a:latin typeface="Calibri"/>
                        <a:ea typeface="Times New Roman"/>
                        <a:cs typeface="Shruti"/>
                      </a:endParaRPr>
                    </a:p>
                    <a:p>
                      <a:pPr algn="ctr">
                        <a:lnSpc>
                          <a:spcPct val="115000"/>
                        </a:lnSpc>
                        <a:spcAft>
                          <a:spcPts val="0"/>
                        </a:spcAft>
                      </a:pPr>
                      <a:r>
                        <a:rPr lang="en-US" sz="2000" dirty="0"/>
                        <a:t>to compressor</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Heat energy supply</a:t>
                      </a:r>
                      <a:endParaRPr lang="en-US" sz="2000" dirty="0">
                        <a:latin typeface="Calibri"/>
                        <a:ea typeface="Times New Roman"/>
                        <a:cs typeface="Shruti"/>
                      </a:endParaRPr>
                    </a:p>
                    <a:p>
                      <a:pPr algn="ctr">
                        <a:lnSpc>
                          <a:spcPct val="115000"/>
                        </a:lnSpc>
                        <a:spcAft>
                          <a:spcPts val="0"/>
                        </a:spcAft>
                      </a:pPr>
                      <a:r>
                        <a:rPr lang="en-US" sz="2000" dirty="0"/>
                        <a:t>to generator</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dirty="0"/>
                        <a:t>3.</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Input work required</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More compression work is</a:t>
                      </a:r>
                      <a:endParaRPr lang="en-US" sz="2000" dirty="0">
                        <a:latin typeface="Calibri"/>
                        <a:ea typeface="Times New Roman"/>
                        <a:cs typeface="Shruti"/>
                      </a:endParaRPr>
                    </a:p>
                    <a:p>
                      <a:pPr algn="ctr">
                        <a:lnSpc>
                          <a:spcPct val="115000"/>
                        </a:lnSpc>
                        <a:spcAft>
                          <a:spcPts val="0"/>
                        </a:spcAft>
                      </a:pPr>
                      <a:r>
                        <a:rPr lang="en-US" sz="2000" dirty="0"/>
                        <a:t>required</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Less mechanical energy is</a:t>
                      </a:r>
                      <a:endParaRPr lang="en-US" sz="2000" dirty="0">
                        <a:latin typeface="Calibri"/>
                        <a:ea typeface="Times New Roman"/>
                        <a:cs typeface="Shruti"/>
                      </a:endParaRPr>
                    </a:p>
                    <a:p>
                      <a:pPr algn="ctr">
                        <a:lnSpc>
                          <a:spcPct val="115000"/>
                        </a:lnSpc>
                        <a:spcAft>
                          <a:spcPts val="0"/>
                        </a:spcAft>
                      </a:pPr>
                      <a:r>
                        <a:rPr lang="en-US" sz="2000" dirty="0"/>
                        <a:t>required to run pump</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a:latin typeface="Times New Roman"/>
                        <a:ea typeface="Times New Roman"/>
                        <a:cs typeface="Shruti"/>
                      </a:endParaRPr>
                    </a:p>
                  </a:txBody>
                  <a:tcPr marL="0" marR="0" marT="0" marB="0" anchor="ctr"/>
                </a:tc>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a:t>4.</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a:t>COP</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High (Approx. 3)</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Low (Approx. 0.6)</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a:t>5.</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Capacity</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Limited up to 1000 tons</a:t>
                      </a:r>
                      <a:endParaRPr lang="en-US" sz="2000" dirty="0">
                        <a:latin typeface="Calibri"/>
                        <a:ea typeface="Times New Roman"/>
                        <a:cs typeface="Shruti"/>
                      </a:endParaRPr>
                    </a:p>
                    <a:p>
                      <a:pPr algn="ctr">
                        <a:lnSpc>
                          <a:spcPct val="115000"/>
                        </a:lnSpc>
                        <a:spcAft>
                          <a:spcPts val="0"/>
                        </a:spcAft>
                      </a:pPr>
                      <a:r>
                        <a:rPr lang="en-US" sz="2000" dirty="0"/>
                        <a:t>for single compressor</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It may be above 1000 tons</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a:latin typeface="Times New Roman"/>
                        <a:ea typeface="Times New Roman"/>
                        <a:cs typeface="Shruti"/>
                      </a:endParaRPr>
                    </a:p>
                  </a:txBody>
                  <a:tcPr marL="0" marR="0" marT="0" marB="0" anchor="ctr"/>
                </a:tc>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r>
              <a:tr h="381000">
                <a:tc>
                  <a:txBody>
                    <a:bodyPr/>
                    <a:lstStyle/>
                    <a:p>
                      <a:pPr algn="ctr">
                        <a:lnSpc>
                          <a:spcPct val="115000"/>
                        </a:lnSpc>
                        <a:spcAft>
                          <a:spcPts val="0"/>
                        </a:spcAft>
                      </a:pPr>
                      <a:r>
                        <a:rPr lang="en-US" sz="2000"/>
                        <a:t>6.</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Noise</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a:t>More</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Quiet operation</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a:t>7.</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a:t>Leakage </a:t>
                      </a:r>
                      <a:endParaRPr lang="en-US" sz="200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More leakage due to</a:t>
                      </a:r>
                      <a:endParaRPr lang="en-US" sz="2000" dirty="0">
                        <a:latin typeface="Calibri"/>
                        <a:ea typeface="Times New Roman"/>
                        <a:cs typeface="Shruti"/>
                      </a:endParaRPr>
                    </a:p>
                    <a:p>
                      <a:pPr algn="ctr">
                        <a:lnSpc>
                          <a:spcPct val="115000"/>
                        </a:lnSpc>
                        <a:spcAft>
                          <a:spcPts val="0"/>
                        </a:spcAft>
                      </a:pPr>
                      <a:r>
                        <a:rPr lang="en-US" sz="2000" dirty="0"/>
                        <a:t>high pressure</a:t>
                      </a:r>
                      <a:endParaRPr lang="en-US" sz="2000" dirty="0">
                        <a:latin typeface="Calibri"/>
                        <a:ea typeface="Times New Roman"/>
                        <a:cs typeface="Shruti"/>
                      </a:endParaRPr>
                    </a:p>
                  </a:txBody>
                  <a:tcPr marL="0" marR="0" marT="0" marB="0" anchor="ctr"/>
                </a:tc>
                <a:tc rowSpan="2">
                  <a:txBody>
                    <a:bodyPr/>
                    <a:lstStyle/>
                    <a:p>
                      <a:pPr algn="ctr">
                        <a:lnSpc>
                          <a:spcPct val="115000"/>
                        </a:lnSpc>
                        <a:spcAft>
                          <a:spcPts val="0"/>
                        </a:spcAft>
                      </a:pPr>
                      <a:r>
                        <a:rPr lang="en-US" sz="2000" dirty="0"/>
                        <a:t>Almost there is no</a:t>
                      </a:r>
                      <a:endParaRPr lang="en-US" sz="2000" dirty="0">
                        <a:latin typeface="Calibri"/>
                        <a:ea typeface="Times New Roman"/>
                        <a:cs typeface="Shruti"/>
                      </a:endParaRPr>
                    </a:p>
                    <a:p>
                      <a:pPr algn="ctr">
                        <a:lnSpc>
                          <a:spcPct val="115000"/>
                        </a:lnSpc>
                        <a:spcAft>
                          <a:spcPts val="0"/>
                        </a:spcAft>
                      </a:pPr>
                      <a:r>
                        <a:rPr lang="en-US" sz="2000" dirty="0"/>
                        <a:t>leakage</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a:latin typeface="Times New Roman"/>
                        <a:ea typeface="Times New Roman"/>
                        <a:cs typeface="Shruti"/>
                      </a:endParaRPr>
                    </a:p>
                  </a:txBody>
                  <a:tcPr marL="0" marR="0" marT="0" marB="0" anchor="ctr"/>
                </a:tc>
                <a:tc>
                  <a:txBody>
                    <a:bodyPr/>
                    <a:lstStyle/>
                    <a:p>
                      <a:pPr algn="ctr">
                        <a:lnSpc>
                          <a:spcPct val="115000"/>
                        </a:lnSpc>
                        <a:spcAft>
                          <a:spcPts val="0"/>
                        </a:spcAft>
                      </a:pPr>
                      <a:endParaRPr lang="en-US" sz="200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r>
                        <a:rPr lang="en-US" sz="2000" dirty="0"/>
                        <a:t>8.</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a:t>Operating cost</a:t>
                      </a:r>
                      <a:endParaRPr lang="en-US" sz="2000">
                        <a:latin typeface="Calibri"/>
                        <a:ea typeface="Times New Roman"/>
                        <a:cs typeface="Shruti"/>
                      </a:endParaRPr>
                    </a:p>
                  </a:txBody>
                  <a:tcPr marL="0" marR="0" marT="0" marB="0" anchor="ctr"/>
                </a:tc>
                <a:tc rowSpan="3">
                  <a:txBody>
                    <a:bodyPr/>
                    <a:lstStyle/>
                    <a:p>
                      <a:pPr algn="ctr">
                        <a:lnSpc>
                          <a:spcPct val="115000"/>
                        </a:lnSpc>
                        <a:spcAft>
                          <a:spcPts val="0"/>
                        </a:spcAft>
                      </a:pPr>
                      <a:r>
                        <a:rPr lang="en-US" sz="2000" dirty="0"/>
                        <a:t>High because of</a:t>
                      </a:r>
                      <a:endParaRPr lang="en-US" sz="2000" dirty="0">
                        <a:latin typeface="Calibri"/>
                        <a:ea typeface="Times New Roman"/>
                        <a:cs typeface="Shruti"/>
                      </a:endParaRPr>
                    </a:p>
                    <a:p>
                      <a:pPr algn="ctr">
                        <a:lnSpc>
                          <a:spcPct val="115000"/>
                        </a:lnSpc>
                        <a:spcAft>
                          <a:spcPts val="0"/>
                        </a:spcAft>
                      </a:pPr>
                      <a:r>
                        <a:rPr lang="en-US" sz="2000" dirty="0"/>
                        <a:t>compressor consumes</a:t>
                      </a:r>
                      <a:endParaRPr lang="en-US" sz="2000" dirty="0">
                        <a:latin typeface="Calibri"/>
                        <a:ea typeface="Times New Roman"/>
                        <a:cs typeface="Shruti"/>
                      </a:endParaRPr>
                    </a:p>
                    <a:p>
                      <a:pPr algn="ctr">
                        <a:lnSpc>
                          <a:spcPct val="115000"/>
                        </a:lnSpc>
                        <a:spcAft>
                          <a:spcPts val="0"/>
                        </a:spcAft>
                      </a:pPr>
                      <a:r>
                        <a:rPr lang="en-US" sz="2000" dirty="0"/>
                        <a:t>more work</a:t>
                      </a:r>
                      <a:endParaRPr lang="en-US" sz="2000" dirty="0">
                        <a:latin typeface="Calibri"/>
                        <a:ea typeface="Times New Roman"/>
                        <a:cs typeface="Shruti"/>
                      </a:endParaRPr>
                    </a:p>
                  </a:txBody>
                  <a:tcPr marL="0" marR="0" marT="0" marB="0" anchor="ctr"/>
                </a:tc>
                <a:tc rowSpan="3">
                  <a:txBody>
                    <a:bodyPr/>
                    <a:lstStyle/>
                    <a:p>
                      <a:pPr algn="ctr">
                        <a:lnSpc>
                          <a:spcPct val="115000"/>
                        </a:lnSpc>
                        <a:spcAft>
                          <a:spcPts val="0"/>
                        </a:spcAft>
                      </a:pPr>
                      <a:r>
                        <a:rPr lang="en-US" sz="2000" dirty="0"/>
                        <a:t>Less because of less heat</a:t>
                      </a:r>
                      <a:endParaRPr lang="en-US" sz="2000" dirty="0">
                        <a:latin typeface="Calibri"/>
                        <a:ea typeface="Times New Roman"/>
                        <a:cs typeface="Shruti"/>
                      </a:endParaRPr>
                    </a:p>
                    <a:p>
                      <a:pPr algn="ctr">
                        <a:lnSpc>
                          <a:spcPct val="115000"/>
                        </a:lnSpc>
                        <a:spcAft>
                          <a:spcPts val="0"/>
                        </a:spcAft>
                      </a:pPr>
                      <a:r>
                        <a:rPr lang="en-US" sz="2000" dirty="0"/>
                        <a:t>energy is required</a:t>
                      </a: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a:txBody>
                    <a:bodyPr/>
                    <a:lstStyle/>
                    <a:p>
                      <a:pPr algn="ctr">
                        <a:lnSpc>
                          <a:spcPct val="115000"/>
                        </a:lnSpc>
                        <a:spcAft>
                          <a:spcPts val="0"/>
                        </a:spcAft>
                      </a:pPr>
                      <a:endParaRPr lang="en-US" sz="200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r>
              <a:tr h="381000">
                <a:tc>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c>
                  <a:txBody>
                    <a:bodyPr/>
                    <a:lstStyle/>
                    <a:p>
                      <a:pPr algn="ctr">
                        <a:lnSpc>
                          <a:spcPct val="115000"/>
                        </a:lnSpc>
                        <a:spcAft>
                          <a:spcPts val="0"/>
                        </a:spcAft>
                      </a:pPr>
                      <a:endParaRPr lang="en-US" sz="2000">
                        <a:latin typeface="Times New Roman"/>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Calibri"/>
                        <a:ea typeface="Times New Roman"/>
                        <a:cs typeface="Shruti"/>
                      </a:endParaRPr>
                    </a:p>
                  </a:txBody>
                  <a:tcPr marL="0" marR="0" marT="0" marB="0" anchor="ctr"/>
                </a:tc>
                <a:tc vMerge="1">
                  <a:txBody>
                    <a:bodyPr/>
                    <a:lstStyle/>
                    <a:p>
                      <a:pPr algn="ctr">
                        <a:lnSpc>
                          <a:spcPct val="115000"/>
                        </a:lnSpc>
                        <a:spcAft>
                          <a:spcPts val="0"/>
                        </a:spcAft>
                      </a:pPr>
                      <a:endParaRPr lang="en-US" sz="2000" dirty="0">
                        <a:latin typeface="Times New Roman"/>
                        <a:ea typeface="Times New Roman"/>
                        <a:cs typeface="Shruti"/>
                      </a:endParaRPr>
                    </a:p>
                  </a:txBody>
                  <a:tcPr marL="0" marR="0" marT="0" marB="0" anchor="ctr"/>
                </a:tc>
              </a:tr>
              <a:tr h="381000">
                <a:tc>
                  <a:txBody>
                    <a:bodyPr/>
                    <a:lstStyle/>
                    <a:p>
                      <a:pPr algn="ctr">
                        <a:lnSpc>
                          <a:spcPct val="115000"/>
                        </a:lnSpc>
                        <a:spcAft>
                          <a:spcPts val="0"/>
                        </a:spcAft>
                      </a:pPr>
                      <a:r>
                        <a:rPr lang="en-US" sz="2000" dirty="0"/>
                        <a:t>9.</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a:t>Suitable refrigerant</a:t>
                      </a:r>
                      <a:endParaRPr lang="en-US" sz="200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R-12</a:t>
                      </a:r>
                      <a:endParaRPr lang="en-US" sz="2000" dirty="0">
                        <a:latin typeface="Calibri"/>
                        <a:ea typeface="Times New Roman"/>
                        <a:cs typeface="Shruti"/>
                      </a:endParaRPr>
                    </a:p>
                  </a:txBody>
                  <a:tcPr marL="0" marR="0" marT="0" marB="0" anchor="ctr"/>
                </a:tc>
                <a:tc>
                  <a:txBody>
                    <a:bodyPr/>
                    <a:lstStyle/>
                    <a:p>
                      <a:pPr algn="ctr">
                        <a:lnSpc>
                          <a:spcPct val="115000"/>
                        </a:lnSpc>
                        <a:spcAft>
                          <a:spcPts val="0"/>
                        </a:spcAft>
                      </a:pPr>
                      <a:r>
                        <a:rPr lang="en-US" sz="2000" dirty="0"/>
                        <a:t>Ammonia</a:t>
                      </a:r>
                      <a:endParaRPr lang="en-US" sz="2000" dirty="0">
                        <a:latin typeface="Calibri"/>
                        <a:ea typeface="Times New Roman"/>
                        <a:cs typeface="Shruti"/>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Refrigerant</a:t>
            </a:r>
            <a:r>
              <a:rPr lang="en-US" dirty="0" smtClean="0"/>
              <a:t>  is a heat carrying medium which absorbs heat from space (desired to cool) and rejects heat to outside the refrigerator (in atmosphere).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Air conditioning </a:t>
            </a:r>
            <a:endParaRPr lang="en-US" dirty="0"/>
          </a:p>
        </p:txBody>
      </p:sp>
      <p:sp>
        <p:nvSpPr>
          <p:cNvPr id="3" name="Content Placeholder 2"/>
          <p:cNvSpPr>
            <a:spLocks noGrp="1"/>
          </p:cNvSpPr>
          <p:nvPr>
            <p:ph idx="1"/>
          </p:nvPr>
        </p:nvSpPr>
        <p:spPr/>
        <p:txBody>
          <a:bodyPr/>
          <a:lstStyle/>
          <a:p>
            <a:r>
              <a:rPr lang="en-US" dirty="0" smtClean="0"/>
              <a:t>Objectives of Air conditioning are,</a:t>
            </a:r>
          </a:p>
          <a:p>
            <a:pPr lvl="0"/>
            <a:r>
              <a:rPr lang="en-US" dirty="0" smtClean="0"/>
              <a:t>Cooling or heating of air.</a:t>
            </a:r>
          </a:p>
          <a:p>
            <a:pPr lvl="0"/>
            <a:r>
              <a:rPr lang="en-US" dirty="0" smtClean="0"/>
              <a:t>Addition of moisture in air (Humidification) or removal of moisture from (dehumidification).</a:t>
            </a:r>
          </a:p>
          <a:p>
            <a:pPr lvl="0"/>
            <a:r>
              <a:rPr lang="en-US" dirty="0" smtClean="0"/>
              <a:t>Purification, control movement or distribution of air and addition of fresh air from outside. </a:t>
            </a:r>
          </a:p>
          <a:p>
            <a:pPr lvl="0"/>
            <a:r>
              <a:rPr lang="en-US" dirty="0" smtClean="0"/>
              <a:t>regulating the speed of air</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basic components of air-conditioning system</a:t>
            </a:r>
            <a:endParaRPr lang="en-US" dirty="0"/>
          </a:p>
        </p:txBody>
      </p:sp>
      <p:sp>
        <p:nvSpPr>
          <p:cNvPr id="3" name="Content Placeholder 2"/>
          <p:cNvSpPr>
            <a:spLocks noGrp="1"/>
          </p:cNvSpPr>
          <p:nvPr>
            <p:ph idx="1"/>
          </p:nvPr>
        </p:nvSpPr>
        <p:spPr>
          <a:xfrm>
            <a:off x="304800" y="1554162"/>
            <a:ext cx="8686800" cy="5075238"/>
          </a:xfrm>
        </p:spPr>
        <p:txBody>
          <a:bodyPr>
            <a:normAutofit fontScale="92500" lnSpcReduction="20000"/>
          </a:bodyPr>
          <a:lstStyle/>
          <a:p>
            <a:pPr lvl="0"/>
            <a:r>
              <a:rPr lang="en-US" dirty="0" smtClean="0"/>
              <a:t>Fans: For circulation of air</a:t>
            </a:r>
          </a:p>
          <a:p>
            <a:pPr lvl="0"/>
            <a:r>
              <a:rPr lang="en-US" dirty="0" smtClean="0"/>
              <a:t>Filters: For cleaning air </a:t>
            </a:r>
          </a:p>
          <a:p>
            <a:pPr lvl="0"/>
            <a:r>
              <a:rPr lang="en-US" dirty="0" smtClean="0"/>
              <a:t>Heating element: Heating of air (It may be electric heater, steam, hot water)</a:t>
            </a:r>
          </a:p>
          <a:p>
            <a:pPr lvl="0"/>
            <a:r>
              <a:rPr lang="en-US" dirty="0" smtClean="0"/>
              <a:t>Control system: It regulates automatically the amount of cooling or heating.</a:t>
            </a:r>
          </a:p>
          <a:p>
            <a:pPr lvl="0"/>
            <a:r>
              <a:rPr lang="en-US" dirty="0" smtClean="0"/>
              <a:t>Grille: It adjusts the direction of conditioned air to the room. </a:t>
            </a:r>
          </a:p>
          <a:p>
            <a:pPr lvl="0"/>
            <a:r>
              <a:rPr lang="en-US" dirty="0" smtClean="0"/>
              <a:t>Tray: It collects condensed water </a:t>
            </a:r>
          </a:p>
          <a:p>
            <a:pPr lvl="0"/>
            <a:r>
              <a:rPr lang="en-US" dirty="0" smtClean="0"/>
              <a:t>Refrigerating plant: Provide cooling. It consists of compressor/generator and absorber, evaporator, condenser, expansion device (capillary tube).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Air conditioning system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 According to arrangement of equipments </a:t>
            </a:r>
            <a:endParaRPr lang="en-US" dirty="0" smtClean="0"/>
          </a:p>
          <a:p>
            <a:r>
              <a:rPr lang="en-US" dirty="0" smtClean="0"/>
              <a:t>(1)Unitary system</a:t>
            </a:r>
          </a:p>
          <a:p>
            <a:r>
              <a:rPr lang="en-US" dirty="0" smtClean="0"/>
              <a:t>In this system different component of air conditioning system is manufactured and assembled as unit in a factory. This unit is installed in or near to space to be conditioned. </a:t>
            </a:r>
          </a:p>
          <a:p>
            <a:pPr lvl="0"/>
            <a:r>
              <a:rPr lang="en-US" dirty="0" smtClean="0"/>
              <a:t>Window air conditioner </a:t>
            </a:r>
          </a:p>
          <a:p>
            <a:pPr lvl="0"/>
            <a:r>
              <a:rPr lang="en-US" dirty="0" smtClean="0"/>
              <a:t>Split air conditioner </a:t>
            </a:r>
          </a:p>
          <a:p>
            <a:pPr lvl="0"/>
            <a:r>
              <a:rPr lang="en-US" dirty="0" smtClean="0"/>
              <a:t>Packaged air conditioner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Central system</a:t>
            </a:r>
          </a:p>
          <a:p>
            <a:r>
              <a:rPr lang="en-US" dirty="0" smtClean="0"/>
              <a:t>In this system different components are manufactured in factory and assembled at the site. This type of system is used for conditioning of air in theatres, cinemas, restaurants, exhibition halls, big factory space etc.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(B) According to the purpose </a:t>
            </a:r>
            <a:endParaRPr lang="en-US" dirty="0" smtClean="0"/>
          </a:p>
          <a:p>
            <a:pPr lvl="0"/>
            <a:r>
              <a:rPr lang="en-US" dirty="0" smtClean="0"/>
              <a:t>Comfort air conditioning system </a:t>
            </a:r>
          </a:p>
          <a:p>
            <a:pPr lvl="0"/>
            <a:r>
              <a:rPr lang="en-US" dirty="0" smtClean="0"/>
              <a:t>Industrial air conditioning system</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 According to season of year </a:t>
            </a:r>
            <a:endParaRPr lang="en-US" dirty="0" smtClean="0"/>
          </a:p>
          <a:p>
            <a:pPr lvl="0"/>
            <a:r>
              <a:rPr lang="en-US" dirty="0" smtClean="0"/>
              <a:t>Winter air conditioning system: Air is heated and humidified </a:t>
            </a:r>
          </a:p>
          <a:p>
            <a:pPr lvl="0"/>
            <a:r>
              <a:rPr lang="en-US" dirty="0" smtClean="0"/>
              <a:t>Summer air conditioning system: Air is cooled and dehumidified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Window air conditioner</a:t>
            </a:r>
            <a:endParaRPr lang="en-US" dirty="0"/>
          </a:p>
        </p:txBody>
      </p:sp>
      <p:sp>
        <p:nvSpPr>
          <p:cNvPr id="3" name="Content Placeholder 2"/>
          <p:cNvSpPr>
            <a:spLocks noGrp="1"/>
          </p:cNvSpPr>
          <p:nvPr>
            <p:ph idx="1"/>
          </p:nvPr>
        </p:nvSpPr>
        <p:spPr/>
        <p:txBody>
          <a:bodyPr/>
          <a:lstStyle/>
          <a:p>
            <a:r>
              <a:rPr lang="en-US" dirty="0" smtClean="0"/>
              <a:t>It is used to condition the air of a particular space such as office, room, bedroom of a house, drawing office etc.  It cools the air &amp; sometimes dehumidifies it.  It operates automatically once it is put in to operation. Window room air conditioner consists of a casing which is divided into two parts by a partition: outdoor part &amp; indoor part.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4400"/>
            <a:ext cx="8458200" cy="520700"/>
          </a:xfrm>
        </p:spPr>
        <p:txBody>
          <a:bodyPr>
            <a:noAutofit/>
          </a:bodyPr>
          <a:lstStyle/>
          <a:p>
            <a:pPr algn="ctr"/>
            <a:r>
              <a:rPr lang="en-US" sz="6000" b="1" dirty="0" smtClean="0"/>
              <a:t>Split air conditioner</a:t>
            </a:r>
            <a:endParaRPr lang="en-US" sz="6000" dirty="0"/>
          </a:p>
        </p:txBody>
      </p:sp>
      <p:pic>
        <p:nvPicPr>
          <p:cNvPr id="25602" name="Picture 2" descr="http://emergencyplumber247.ca/wp-content/uploads/2013/02/LG-Inverter-V-Split-Type-Air-Conditio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90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fontScale="90000"/>
          </a:bodyPr>
          <a:lstStyle/>
          <a:p>
            <a:r>
              <a:rPr lang="en-US" dirty="0" smtClean="0"/>
              <a:t>Difference among </a:t>
            </a:r>
            <a:r>
              <a:rPr lang="en-US" i="1" dirty="0" smtClean="0"/>
              <a:t>Heat engine, Heat pump and Refrigerator</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duotone>
              <a:prstClr val="black"/>
              <a:srgbClr val="92D050">
                <a:tint val="45000"/>
                <a:satMod val="400000"/>
              </a:srgbClr>
            </a:duotone>
          </a:blip>
          <a:srcRect/>
          <a:stretch>
            <a:fillRect/>
          </a:stretch>
        </p:blipFill>
        <p:spPr bwMode="auto">
          <a:xfrm>
            <a:off x="0" y="1524000"/>
            <a:ext cx="9144000" cy="5334000"/>
          </a:xfrm>
          <a:prstGeom prst="rect">
            <a:avLst/>
          </a:prstGeom>
          <a:solidFill>
            <a:srgbClr val="FFFF00"/>
          </a:solid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56309" y="644236"/>
            <a:ext cx="8686800" cy="4525962"/>
          </a:xfrm>
        </p:spPr>
        <p:txBody>
          <a:bodyPr>
            <a:normAutofit fontScale="92500" lnSpcReduction="10000"/>
          </a:bodyPr>
          <a:lstStyle/>
          <a:p>
            <a:r>
              <a:rPr lang="en-US" dirty="0"/>
              <a:t>It is the modification of window air conditioner</a:t>
            </a:r>
          </a:p>
          <a:p>
            <a:r>
              <a:rPr lang="en-US" dirty="0"/>
              <a:t>This unit differs from window air conditioner. In terms of split of unit into two parts. In split air conditioner, the window air conditioner divided (split) into two parts. </a:t>
            </a:r>
          </a:p>
          <a:p>
            <a:r>
              <a:rPr lang="en-US" dirty="0"/>
              <a:t>First part: Includes the evaporator, filter, evaporator fan and grille (cooling coil). They placed inside the room. </a:t>
            </a:r>
          </a:p>
          <a:p>
            <a:r>
              <a:rPr lang="en-US" dirty="0"/>
              <a:t>Second part: Includes condenser, condenser fan, and compressor. This placed outside the </a:t>
            </a:r>
          </a:p>
          <a:p>
            <a:endParaRPr lang="en-US" dirty="0"/>
          </a:p>
        </p:txBody>
      </p:sp>
      <p:sp>
        <p:nvSpPr>
          <p:cNvPr id="5" name="Content Placeholder 2"/>
          <p:cNvSpPr txBox="1">
            <a:spLocks/>
          </p:cNvSpPr>
          <p:nvPr/>
        </p:nvSpPr>
        <p:spPr>
          <a:xfrm>
            <a:off x="7620000" y="609600"/>
            <a:ext cx="1295400" cy="4800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n-US" dirty="0"/>
          </a:p>
        </p:txBody>
      </p:sp>
    </p:spTree>
    <p:extLst>
      <p:ext uri="{BB962C8B-B14F-4D97-AF65-F5344CB8AC3E}">
        <p14:creationId xmlns:p14="http://schemas.microsoft.com/office/powerpoint/2010/main" val="2695828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 y="1"/>
            <a:ext cx="9144000" cy="68643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advantages of split air conditioner over window air conditioner</a:t>
            </a:r>
            <a:r>
              <a:rPr lang="en-US" dirty="0" smtClean="0"/>
              <a:t> </a:t>
            </a:r>
            <a:endParaRPr lang="en-US" dirty="0"/>
          </a:p>
        </p:txBody>
      </p:sp>
      <p:sp>
        <p:nvSpPr>
          <p:cNvPr id="3" name="Content Placeholder 2"/>
          <p:cNvSpPr>
            <a:spLocks noGrp="1"/>
          </p:cNvSpPr>
          <p:nvPr>
            <p:ph idx="1"/>
          </p:nvPr>
        </p:nvSpPr>
        <p:spPr/>
        <p:txBody>
          <a:bodyPr>
            <a:normAutofit/>
          </a:bodyPr>
          <a:lstStyle/>
          <a:p>
            <a:pPr lvl="0"/>
            <a:r>
              <a:rPr lang="en-US" dirty="0" smtClean="0"/>
              <a:t>The compressor is outside of room, therefore no compressor noise in the room. </a:t>
            </a:r>
          </a:p>
          <a:p>
            <a:pPr lvl="0"/>
            <a:r>
              <a:rPr lang="en-US" dirty="0" smtClean="0"/>
              <a:t>No window opening and fixing needed. </a:t>
            </a:r>
          </a:p>
          <a:p>
            <a:pPr lvl="0"/>
            <a:r>
              <a:rPr lang="en-US" dirty="0" smtClean="0"/>
              <a:t>The first part can be located in the room with decorative display. The first unit can be mounted on floor, ceiling, and wall or behind a decorative structure.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normAutofit fontScale="90000"/>
          </a:bodyPr>
          <a:lstStyle/>
          <a:p>
            <a:r>
              <a:rPr lang="en-US" dirty="0" smtClean="0"/>
              <a:t>m</a:t>
            </a:r>
            <a:r>
              <a:rPr lang="en-US" b="1" dirty="0" smtClean="0"/>
              <a:t>easures to be taken to reduce the amount of energy consumed by refrigerator</a:t>
            </a:r>
            <a:endParaRPr lang="en-US" b="1" dirty="0"/>
          </a:p>
        </p:txBody>
      </p:sp>
      <p:sp>
        <p:nvSpPr>
          <p:cNvPr id="3" name="Content Placeholder 2"/>
          <p:cNvSpPr>
            <a:spLocks noGrp="1"/>
          </p:cNvSpPr>
          <p:nvPr>
            <p:ph idx="1"/>
          </p:nvPr>
        </p:nvSpPr>
        <p:spPr>
          <a:xfrm>
            <a:off x="304800" y="1981200"/>
            <a:ext cx="8686800" cy="4525963"/>
          </a:xfrm>
        </p:spPr>
        <p:txBody>
          <a:bodyPr>
            <a:noAutofit/>
          </a:bodyPr>
          <a:lstStyle/>
          <a:p>
            <a:r>
              <a:rPr lang="en-US" b="1" i="1" dirty="0" smtClean="0"/>
              <a:t>1. Open the refrigerator door the fewest times possible for the shortest </a:t>
            </a:r>
            <a:r>
              <a:rPr lang="en-US" b="1" dirty="0" smtClean="0"/>
              <a:t>duration possible. </a:t>
            </a:r>
            <a:r>
              <a:rPr lang="en-US" dirty="0" smtClean="0"/>
              <a:t>Each time the refrigerator door is opened, the cool air inside is replaced by the warmer air outside, which needs to be cooled.</a:t>
            </a:r>
          </a:p>
          <a:p>
            <a:r>
              <a:rPr lang="en-US" dirty="0" smtClean="0"/>
              <a:t>Keeping the refrigerator or freezer full will save energy by reducing the amount of cold air that can escape each time the door is opened.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5668963"/>
          </a:xfrm>
        </p:spPr>
        <p:txBody>
          <a:bodyPr>
            <a:noAutofit/>
          </a:bodyPr>
          <a:lstStyle/>
          <a:p>
            <a:r>
              <a:rPr lang="en-US" b="1" dirty="0" smtClean="0"/>
              <a:t>2. </a:t>
            </a:r>
            <a:r>
              <a:rPr lang="en-US" b="1" i="1" dirty="0" smtClean="0"/>
              <a:t>Cool the hot foods to room temperature first before putting them into the refrigerator. </a:t>
            </a:r>
          </a:p>
          <a:p>
            <a:r>
              <a:rPr lang="en-US" dirty="0" smtClean="0"/>
              <a:t>Moving a hot pan from the oven directly into the refrigerator not only wastes energy by making the refrigerator work longer, but it also causes the nearby perishable foods to spoil by creating a warm environment in its immediate surroundings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r>
              <a:rPr lang="en-US" b="1" dirty="0" smtClean="0"/>
              <a:t>3. </a:t>
            </a:r>
            <a:r>
              <a:rPr lang="en-US" b="1" i="1" dirty="0" smtClean="0"/>
              <a:t>Clean the condenser coils located behind or beneath the refrigerator.</a:t>
            </a:r>
          </a:p>
          <a:p>
            <a:r>
              <a:rPr lang="en-US" dirty="0" smtClean="0"/>
              <a:t>The</a:t>
            </a:r>
            <a:r>
              <a:rPr lang="en-US" b="1" i="1" dirty="0" smtClean="0"/>
              <a:t> </a:t>
            </a:r>
            <a:r>
              <a:rPr lang="en-US" dirty="0" smtClean="0"/>
              <a:t>dust and grime that collect on the coils act as insulation that slows down heat dissipation through them.</a:t>
            </a:r>
          </a:p>
          <a:p>
            <a:r>
              <a:rPr lang="en-US" dirty="0" smtClean="0"/>
              <a:t>Cleaning the coils a couple of times a year with a damp cloth or a vacuum cleaner will improve cooling ability of the refrigerator while cutting down the power consumption by a few percent.</a:t>
            </a:r>
          </a:p>
          <a:p>
            <a:r>
              <a:rPr lang="en-US" dirty="0" smtClean="0"/>
              <a:t>Sometimes a fan is used to force-cool the condensers of large or built-in refrigerators, and the strong air motion keeps the coils clean.</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080125"/>
          </a:xfrm>
        </p:spPr>
        <p:txBody>
          <a:bodyPr>
            <a:normAutofit/>
          </a:bodyPr>
          <a:lstStyle/>
          <a:p>
            <a:r>
              <a:rPr lang="en-US" b="1" dirty="0" smtClean="0"/>
              <a:t>4. </a:t>
            </a:r>
            <a:r>
              <a:rPr lang="en-US" b="1" i="1" dirty="0" smtClean="0"/>
              <a:t>Check the door gasket for air leaks.</a:t>
            </a:r>
          </a:p>
          <a:p>
            <a:endParaRPr lang="en-US" b="1" i="1" dirty="0" smtClean="0"/>
          </a:p>
          <a:p>
            <a:r>
              <a:rPr lang="en-US" dirty="0" smtClean="0"/>
              <a:t>This can be done by placing a flashlight into the refrigerator, turning off the kitchen lights, and looking for light leaks. Heat transfer through the door gasket region accounts for almost one-third of the regular heat load of the refrigerators, and thus any defective door gaskets must be repaired immediately.</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5851525"/>
          </a:xfrm>
        </p:spPr>
        <p:txBody>
          <a:bodyPr>
            <a:normAutofit/>
          </a:bodyPr>
          <a:lstStyle/>
          <a:p>
            <a:r>
              <a:rPr lang="en-US" b="1" dirty="0" smtClean="0"/>
              <a:t>5. </a:t>
            </a:r>
            <a:r>
              <a:rPr lang="en-US" b="1" i="1" dirty="0" smtClean="0"/>
              <a:t>Avoid unnecessarily low temperature settings. </a:t>
            </a:r>
          </a:p>
          <a:p>
            <a:endParaRPr lang="en-US" b="1" i="1" dirty="0" smtClean="0"/>
          </a:p>
          <a:p>
            <a:r>
              <a:rPr lang="en-US" dirty="0" smtClean="0"/>
              <a:t>The recommended temperatures for freezers and refrigerators are 18°C and 3°C respectively. Setting the freezer temperature below 18°C adds significantly to the energy consumption but does not add much to the storage life of frozen foods.</a:t>
            </a:r>
          </a:p>
          <a:p>
            <a:r>
              <a:rPr lang="en-US" dirty="0" smtClean="0"/>
              <a:t>Keeping temperatures 6°C below recommended levels can increase the energy use by as much as 25 percent.</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Autofit/>
          </a:bodyPr>
          <a:lstStyle/>
          <a:p>
            <a:r>
              <a:rPr lang="en-US" b="1" dirty="0" smtClean="0"/>
              <a:t>6. </a:t>
            </a:r>
            <a:r>
              <a:rPr lang="en-US" b="1" i="1" dirty="0" smtClean="0"/>
              <a:t>Avoid excessive ice build-up on the interior surfaces of the evaporator.</a:t>
            </a:r>
          </a:p>
          <a:p>
            <a:r>
              <a:rPr lang="en-US" dirty="0" smtClean="0"/>
              <a:t>The ice layer on the surface acts as insulation and slows down heat transfer from the freezer section to the refrigerant.</a:t>
            </a:r>
          </a:p>
          <a:p>
            <a:r>
              <a:rPr lang="en-US" dirty="0" smtClean="0"/>
              <a:t>The refrigerator should be defrosted by manually turning off the temperature control switch when the ice thickness exceeds a few millimeters.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6032500"/>
            <a:ext cx="8915400" cy="825500"/>
          </a:xfrm>
        </p:spPr>
        <p:txBody>
          <a:bodyPr>
            <a:normAutofit fontScale="90000"/>
          </a:bodyPr>
          <a:lstStyle/>
          <a:p>
            <a:r>
              <a:rPr lang="en-US" sz="3600" dirty="0" smtClean="0"/>
              <a:t>When installed backward, an air </a:t>
            </a:r>
            <a:br>
              <a:rPr lang="en-US" sz="3600" dirty="0" smtClean="0"/>
            </a:br>
            <a:r>
              <a:rPr lang="en-US" sz="3600" dirty="0" smtClean="0"/>
              <a:t>conditioner functions as a heat pump.</a:t>
            </a:r>
            <a:r>
              <a:rPr lang="en-US" dirty="0" smtClean="0"/>
              <a:t/>
            </a:r>
            <a:br>
              <a:rPr lang="en-US" dirty="0" smtClean="0"/>
            </a:br>
            <a:endParaRPr lang="en-US" dirty="0"/>
          </a:p>
        </p:txBody>
      </p:sp>
      <p:sp>
        <p:nvSpPr>
          <p:cNvPr id="10" name="Text Placeholder 9"/>
          <p:cNvSpPr>
            <a:spLocks noGrp="1"/>
          </p:cNvSpPr>
          <p:nvPr>
            <p:ph type="body" idx="2"/>
          </p:nvPr>
        </p:nvSpPr>
        <p:spPr/>
        <p:txBody>
          <a:bodyPr/>
          <a:lstStyle/>
          <a:p>
            <a:endParaRPr lang="en-US"/>
          </a:p>
        </p:txBody>
      </p:sp>
      <p:sp>
        <p:nvSpPr>
          <p:cNvPr id="9" name="Content Placeholder 8"/>
          <p:cNvSpPr>
            <a:spLocks noGrp="1"/>
          </p:cNvSpPr>
          <p:nvPr>
            <p:ph sz="half" idx="1"/>
          </p:nvPr>
        </p:nvSpPr>
        <p:spPr/>
        <p:txBody>
          <a:bodyPr/>
          <a:lstStyle/>
          <a:p>
            <a:endParaRPr lang="en-US"/>
          </a:p>
        </p:txBody>
      </p:sp>
      <p:pic>
        <p:nvPicPr>
          <p:cNvPr id="25602" name="Picture 2"/>
          <p:cNvPicPr>
            <a:picLocks noChangeAspect="1" noChangeArrowheads="1"/>
          </p:cNvPicPr>
          <p:nvPr/>
        </p:nvPicPr>
        <p:blipFill>
          <a:blip r:embed="rId2"/>
          <a:srcRect l="8119" t="7527" r="69169" b="63441"/>
          <a:stretch>
            <a:fillRect/>
          </a:stretch>
        </p:blipFill>
        <p:spPr bwMode="auto">
          <a:xfrm>
            <a:off x="0" y="0"/>
            <a:ext cx="9144000" cy="5867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staff\Desktop\Mechanical-Gears-Green-custom-Thank-You-Cards.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1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Application of refrigeration </a:t>
            </a:r>
            <a:r>
              <a:rPr lang="en-US" dirty="0" smtClean="0"/>
              <a:t/>
            </a:r>
            <a:br>
              <a:rPr lang="en-US" dirty="0" smtClean="0"/>
            </a:br>
            <a:endParaRPr lang="en-US" dirty="0"/>
          </a:p>
        </p:txBody>
      </p:sp>
      <p:sp>
        <p:nvSpPr>
          <p:cNvPr id="3" name="Content Placeholder 2"/>
          <p:cNvSpPr>
            <a:spLocks noGrp="1"/>
          </p:cNvSpPr>
          <p:nvPr>
            <p:ph idx="1"/>
          </p:nvPr>
        </p:nvSpPr>
        <p:spPr>
          <a:xfrm>
            <a:off x="304800" y="1295400"/>
            <a:ext cx="8686800" cy="5303838"/>
          </a:xfrm>
        </p:spPr>
        <p:txBody>
          <a:bodyPr>
            <a:normAutofit fontScale="92500" lnSpcReduction="20000"/>
          </a:bodyPr>
          <a:lstStyle/>
          <a:p>
            <a:pPr lvl="0"/>
            <a:r>
              <a:rPr lang="en-US" dirty="0" smtClean="0"/>
              <a:t>Storage and transportation of food stuffs as dairy products, fruits, vegetables, meat, fishes etc. </a:t>
            </a:r>
          </a:p>
          <a:p>
            <a:pPr lvl="0"/>
            <a:r>
              <a:rPr lang="en-US" dirty="0" smtClean="0"/>
              <a:t>Preservation of medicines and syrups.</a:t>
            </a:r>
          </a:p>
          <a:p>
            <a:pPr lvl="0"/>
            <a:r>
              <a:rPr lang="en-US" dirty="0" smtClean="0"/>
              <a:t>Manufacturing of ice, photographic films, rubber products.</a:t>
            </a:r>
          </a:p>
          <a:p>
            <a:pPr lvl="0"/>
            <a:r>
              <a:rPr lang="en-US" dirty="0" smtClean="0"/>
              <a:t>Processing of petroleum and other chemical products. </a:t>
            </a:r>
          </a:p>
          <a:p>
            <a:pPr lvl="0"/>
            <a:r>
              <a:rPr lang="en-US" dirty="0" smtClean="0"/>
              <a:t>Liquefaction of gases like N</a:t>
            </a:r>
            <a:r>
              <a:rPr lang="en-US" baseline="-25000" dirty="0" smtClean="0"/>
              <a:t>2</a:t>
            </a:r>
            <a:r>
              <a:rPr lang="en-US" dirty="0" smtClean="0"/>
              <a:t>, O</a:t>
            </a:r>
            <a:r>
              <a:rPr lang="en-US" baseline="-25000" dirty="0" smtClean="0"/>
              <a:t>2</a:t>
            </a:r>
            <a:r>
              <a:rPr lang="en-US" dirty="0" smtClean="0"/>
              <a:t>, H</a:t>
            </a:r>
            <a:r>
              <a:rPr lang="en-US" baseline="-25000" dirty="0" smtClean="0"/>
              <a:t>2</a:t>
            </a:r>
            <a:r>
              <a:rPr lang="en-US" dirty="0" smtClean="0"/>
              <a:t> etc. </a:t>
            </a:r>
          </a:p>
          <a:p>
            <a:pPr lvl="0"/>
            <a:r>
              <a:rPr lang="en-US" dirty="0" smtClean="0"/>
              <a:t>Cooling water </a:t>
            </a:r>
          </a:p>
          <a:p>
            <a:r>
              <a:rPr lang="en-US" dirty="0" smtClean="0"/>
              <a:t>Comfort air conditioning of auditoriums, hospitals, residence, offices, factories, hotels, computer rooms etc. </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r>
              <a:rPr lang="en-US" b="1" dirty="0" smtClean="0"/>
              <a:t>Proprieties of a good refrigerant </a:t>
            </a:r>
            <a:endParaRPr lang="en-US" b="1" dirty="0"/>
          </a:p>
        </p:txBody>
      </p:sp>
      <p:sp>
        <p:nvSpPr>
          <p:cNvPr id="3" name="Content Placeholder 2"/>
          <p:cNvSpPr>
            <a:spLocks noGrp="1"/>
          </p:cNvSpPr>
          <p:nvPr>
            <p:ph idx="1"/>
          </p:nvPr>
        </p:nvSpPr>
        <p:spPr>
          <a:xfrm>
            <a:off x="304800" y="1219200"/>
            <a:ext cx="8839200" cy="4922838"/>
          </a:xfrm>
        </p:spPr>
        <p:txBody>
          <a:bodyPr>
            <a:noAutofit/>
          </a:bodyPr>
          <a:lstStyle/>
          <a:p>
            <a:r>
              <a:rPr lang="en-US" dirty="0" smtClean="0"/>
              <a:t>It should be non-toxic and non-flammable. </a:t>
            </a:r>
          </a:p>
          <a:p>
            <a:r>
              <a:rPr lang="en-US" dirty="0" smtClean="0"/>
              <a:t>It should not chemically react with lubricating oil. It should be non explosive. </a:t>
            </a:r>
          </a:p>
          <a:p>
            <a:r>
              <a:rPr lang="en-US" dirty="0" smtClean="0"/>
              <a:t>It should have high latent heat and positive pressure at the evaporator temperature. It should have high critical temperature and very low freezing temperature. </a:t>
            </a:r>
          </a:p>
          <a:p>
            <a:r>
              <a:rPr lang="en-US" dirty="0" smtClean="0"/>
              <a:t>It should have low boiling point. </a:t>
            </a:r>
          </a:p>
          <a:p>
            <a:r>
              <a:rPr lang="en-US" dirty="0" smtClean="0"/>
              <a:t>Refrigerant with </a:t>
            </a:r>
            <a:r>
              <a:rPr lang="en-US" dirty="0" err="1" smtClean="0"/>
              <a:t>odour</a:t>
            </a:r>
            <a:r>
              <a:rPr lang="en-US" dirty="0" smtClean="0"/>
              <a:t> is better as its helps in spotting any leakage.</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dirty="0" smtClean="0"/>
              <a:t>It should not have any bad effects on the stored material when any leak develops in the </a:t>
            </a:r>
            <a:br>
              <a:rPr lang="en-US" dirty="0" smtClean="0"/>
            </a:br>
            <a:r>
              <a:rPr lang="en-US" dirty="0" smtClean="0"/>
              <a:t>system. </a:t>
            </a:r>
          </a:p>
          <a:p>
            <a:r>
              <a:rPr lang="en-US" dirty="0" smtClean="0"/>
              <a:t>It must be readily available. </a:t>
            </a:r>
          </a:p>
          <a:p>
            <a:pPr lvl="0"/>
            <a:r>
              <a:rPr lang="en-US" dirty="0" smtClean="0"/>
              <a:t>Good thermal conductivity for rapid heat transfer</a:t>
            </a:r>
          </a:p>
          <a:p>
            <a:pPr lvl="0"/>
            <a:r>
              <a:rPr lang="en-US" dirty="0" smtClean="0"/>
              <a:t>Economical in initial cost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497</TotalTime>
  <Words>2642</Words>
  <Application>Microsoft Office PowerPoint</Application>
  <PresentationFormat>On-screen Show (4:3)</PresentationFormat>
  <Paragraphs>243</Paragraphs>
  <Slides>60</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60</vt:i4>
      </vt:variant>
    </vt:vector>
  </HeadingPairs>
  <TitlesOfParts>
    <vt:vector size="61" baseType="lpstr">
      <vt:lpstr>Trek</vt:lpstr>
      <vt:lpstr>Darshan Institute of Engineering &amp; Technology, Rajkot</vt:lpstr>
      <vt:lpstr>Refrigeration   &amp; Air conditioning</vt:lpstr>
      <vt:lpstr>refrigeration, Refrigerator and refrigerant</vt:lpstr>
      <vt:lpstr>PowerPoint Presentation</vt:lpstr>
      <vt:lpstr>Difference among Heat engine, Heat pump and Refrigerator</vt:lpstr>
      <vt:lpstr>When installed backward, an air  conditioner functions as a heat pump. </vt:lpstr>
      <vt:lpstr>Application of refrigeration  </vt:lpstr>
      <vt:lpstr>Proprieties of a good refrigerant </vt:lpstr>
      <vt:lpstr>PowerPoint Presentation</vt:lpstr>
      <vt:lpstr>commonly used Refrigerants</vt:lpstr>
      <vt:lpstr>Refrigeration effect</vt:lpstr>
      <vt:lpstr>unit of refrigeration</vt:lpstr>
      <vt:lpstr>Co-efficient of performance (cop)</vt:lpstr>
      <vt:lpstr>Types of refrigerators </vt:lpstr>
      <vt:lpstr>common refrigeration systems</vt:lpstr>
      <vt:lpstr>Vapour Compression Refrigeration system</vt:lpstr>
      <vt:lpstr>PowerPoint Presentation</vt:lpstr>
      <vt:lpstr>PowerPoint Presentation</vt:lpstr>
      <vt:lpstr>p-h diagram of vapour compression system</vt:lpstr>
      <vt:lpstr>Functions of main parts of vapour compression system </vt:lpstr>
      <vt:lpstr>PowerPoint Presentation</vt:lpstr>
      <vt:lpstr>PowerPoint Presentation</vt:lpstr>
      <vt:lpstr>PowerPoint Presentation</vt:lpstr>
      <vt:lpstr>Domestic vapour compression refrigerator</vt:lpstr>
      <vt:lpstr>PowerPoint Presentation</vt:lpstr>
      <vt:lpstr>Vapour Absorption Refrigeration System (VAR)</vt:lpstr>
      <vt:lpstr>PowerPoint Presentation</vt:lpstr>
      <vt:lpstr>PowerPoint Presentation</vt:lpstr>
      <vt:lpstr>Working </vt:lpstr>
      <vt:lpstr>PowerPoint Presentation</vt:lpstr>
      <vt:lpstr>PowerPoint Presentation</vt:lpstr>
      <vt:lpstr>Air refrigerator </vt:lpstr>
      <vt:lpstr>PowerPoint Presentation</vt:lpstr>
      <vt:lpstr>Working </vt:lpstr>
      <vt:lpstr>PowerPoint Presentation</vt:lpstr>
      <vt:lpstr>Advantages</vt:lpstr>
      <vt:lpstr>Disadvantages</vt:lpstr>
      <vt:lpstr>Comparison between vapour compression and vapour absorption systems</vt:lpstr>
      <vt:lpstr>PowerPoint Presentation</vt:lpstr>
      <vt:lpstr>Air conditioning </vt:lpstr>
      <vt:lpstr>The basic components of air-conditioning system</vt:lpstr>
      <vt:lpstr>Classification of Air conditioning system </vt:lpstr>
      <vt:lpstr>PowerPoint Presentation</vt:lpstr>
      <vt:lpstr>PowerPoint Presentation</vt:lpstr>
      <vt:lpstr>PowerPoint Presentation</vt:lpstr>
      <vt:lpstr>Window air conditioner</vt:lpstr>
      <vt:lpstr>PowerPoint Presentation</vt:lpstr>
      <vt:lpstr>PowerPoint Presentation</vt:lpstr>
      <vt:lpstr>Split air conditioner</vt:lpstr>
      <vt:lpstr>PowerPoint Presentation</vt:lpstr>
      <vt:lpstr>PowerPoint Presentation</vt:lpstr>
      <vt:lpstr>PowerPoint Presentation</vt:lpstr>
      <vt:lpstr>advantages of split air conditioner over window air conditioner </vt:lpstr>
      <vt:lpstr>measures to be taken to reduce the amount of energy consumed by refrigerator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Refrigeration   &amp; Air conditioning</dc:title>
  <dc:creator>LENOVO</dc:creator>
  <cp:lastModifiedBy>staff</cp:lastModifiedBy>
  <cp:revision>49</cp:revision>
  <dcterms:created xsi:type="dcterms:W3CDTF">2013-10-30T15:12:25Z</dcterms:created>
  <dcterms:modified xsi:type="dcterms:W3CDTF">2013-12-19T08:13:26Z</dcterms:modified>
</cp:coreProperties>
</file>